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825" r:id="rId2"/>
    <p:sldId id="999" r:id="rId3"/>
    <p:sldId id="2521" r:id="rId4"/>
    <p:sldId id="2522" r:id="rId5"/>
    <p:sldId id="2523" r:id="rId6"/>
    <p:sldId id="2524" r:id="rId7"/>
    <p:sldId id="2525" r:id="rId8"/>
    <p:sldId id="2526" r:id="rId9"/>
    <p:sldId id="2527" r:id="rId10"/>
    <p:sldId id="2528" r:id="rId11"/>
    <p:sldId id="2529" r:id="rId12"/>
    <p:sldId id="2530" r:id="rId13"/>
    <p:sldId id="2531" r:id="rId14"/>
    <p:sldId id="2532" r:id="rId15"/>
    <p:sldId id="2533" r:id="rId16"/>
    <p:sldId id="2534" r:id="rId17"/>
    <p:sldId id="2535" r:id="rId18"/>
    <p:sldId id="2536" r:id="rId19"/>
    <p:sldId id="2537" r:id="rId20"/>
    <p:sldId id="2538" r:id="rId21"/>
    <p:sldId id="2539" r:id="rId22"/>
    <p:sldId id="2540" r:id="rId23"/>
    <p:sldId id="2541" r:id="rId24"/>
    <p:sldId id="2542" r:id="rId25"/>
    <p:sldId id="2543" r:id="rId26"/>
    <p:sldId id="2544" r:id="rId27"/>
    <p:sldId id="2545" r:id="rId28"/>
    <p:sldId id="2546" r:id="rId29"/>
    <p:sldId id="2547" r:id="rId30"/>
    <p:sldId id="2548" r:id="rId31"/>
    <p:sldId id="2549" r:id="rId32"/>
    <p:sldId id="2550" r:id="rId33"/>
    <p:sldId id="2551" r:id="rId34"/>
    <p:sldId id="2552" r:id="rId35"/>
    <p:sldId id="2553" r:id="rId36"/>
    <p:sldId id="2554" r:id="rId37"/>
    <p:sldId id="2555" r:id="rId38"/>
    <p:sldId id="2556" r:id="rId39"/>
    <p:sldId id="2557" r:id="rId40"/>
    <p:sldId id="2558" r:id="rId41"/>
    <p:sldId id="2559" r:id="rId42"/>
    <p:sldId id="2560" r:id="rId43"/>
    <p:sldId id="2561" r:id="rId44"/>
    <p:sldId id="2562" r:id="rId45"/>
    <p:sldId id="2563" r:id="rId46"/>
    <p:sldId id="2564" r:id="rId4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821"/>
    <a:srgbClr val="03B90C"/>
    <a:srgbClr val="027407"/>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513" autoAdjust="0"/>
    <p:restoredTop sz="94624" autoAdjust="0"/>
  </p:normalViewPr>
  <p:slideViewPr>
    <p:cSldViewPr>
      <p:cViewPr>
        <p:scale>
          <a:sx n="71" d="100"/>
          <a:sy n="71" d="100"/>
        </p:scale>
        <p:origin x="-762" y="-756"/>
      </p:cViewPr>
      <p:guideLst>
        <p:guide orient="horz" pos="2160"/>
        <p:guide pos="2880"/>
      </p:guideLst>
    </p:cSldViewPr>
  </p:slideViewPr>
  <p:outlineViewPr>
    <p:cViewPr>
      <p:scale>
        <a:sx n="33" d="100"/>
        <a:sy n="33" d="100"/>
      </p:scale>
      <p:origin x="0" y="2260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Z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BE9A2BD-4286-4809-9F27-7A68D66BAD1B}" type="datetimeFigureOut">
              <a:rPr lang="en-ZA"/>
              <a:pPr>
                <a:defRPr/>
              </a:pPr>
              <a:t>2014/05/24</a:t>
            </a:fld>
            <a:endParaRPr lang="en-Z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ZA"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ZA"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Z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40D904ED-2051-4F86-9D42-4C5A704E37C9}" type="slidenum">
              <a:rPr lang="en-ZA"/>
              <a:pPr>
                <a:defRPr/>
              </a:pPr>
              <a:t>‹#›</a:t>
            </a:fld>
            <a:endParaRPr lang="en-ZA"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9"/>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0D2E1F2-39F8-4D26-9105-1061E30C5BFE}" type="slidenum">
              <a:rPr lang="en-US" smtClean="0"/>
              <a:pPr fontAlgn="base">
                <a:spcBef>
                  <a:spcPct val="0"/>
                </a:spcBef>
                <a:spcAft>
                  <a:spcPct val="0"/>
                </a:spcAft>
                <a:defRPr/>
              </a:pPr>
              <a:t>1</a:t>
            </a:fld>
            <a:endParaRPr lang="en-US" dirty="0" smtClean="0"/>
          </a:p>
        </p:txBody>
      </p:sp>
      <p:sp>
        <p:nvSpPr>
          <p:cNvPr id="46083" name="Text Box 1"/>
          <p:cNvSpPr txBox="1">
            <a:spLocks noChangeArrowheads="1"/>
          </p:cNvSpPr>
          <p:nvPr/>
        </p:nvSpPr>
        <p:spPr bwMode="auto">
          <a:xfrm>
            <a:off x="1143001" y="685800"/>
            <a:ext cx="4572000" cy="3429000"/>
          </a:xfrm>
          <a:prstGeom prst="rect">
            <a:avLst/>
          </a:prstGeom>
          <a:solidFill>
            <a:srgbClr val="FFFFFF"/>
          </a:solidFill>
          <a:ln w="9525">
            <a:solidFill>
              <a:srgbClr val="000000"/>
            </a:solidFill>
            <a:miter lim="800000"/>
            <a:headEnd/>
            <a:tailEnd/>
          </a:ln>
        </p:spPr>
        <p:txBody>
          <a:bodyPr wrap="none" lIns="91431" tIns="45716" rIns="91431" bIns="45716" anchor="ctr"/>
          <a:lstStyle/>
          <a:p>
            <a:endParaRPr lang="en-ZA" dirty="0">
              <a:latin typeface="Calibri" pitchFamily="34" charset="0"/>
            </a:endParaRPr>
          </a:p>
        </p:txBody>
      </p:sp>
      <p:sp>
        <p:nvSpPr>
          <p:cNvPr id="46084" name="Rectangle 2"/>
          <p:cNvSpPr>
            <a:spLocks noGrp="1" noChangeArrowheads="1"/>
          </p:cNvSpPr>
          <p:nvPr>
            <p:ph type="body"/>
          </p:nvPr>
        </p:nvSpPr>
        <p:spPr bwMode="auto">
          <a:xfrm>
            <a:off x="685801" y="4343400"/>
            <a:ext cx="5483225" cy="4205288"/>
          </a:xfrm>
          <a:noFill/>
        </p:spPr>
        <p:txBody>
          <a:bodyPr wrap="none" numCol="1" anchor="ctr" anchorCtr="0" compatLnSpc="1">
            <a:prstTxWarp prst="textNoShape">
              <a:avLst/>
            </a:prstTxWarp>
          </a:bodyPr>
          <a:lstStyle/>
          <a:p>
            <a:pPr eaLnBrk="1" hangingPunct="1">
              <a:spcBef>
                <a:spcPct val="0"/>
              </a:spcBef>
            </a:pPr>
            <a:endParaRPr lang="en-ZA" dirty="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accent4">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57FE7B4-5ECE-4941-A25E-1C41B54B892F}" type="slidenum">
              <a:rPr lang="en-ZA"/>
              <a:pPr>
                <a:defRPr/>
              </a:pPr>
              <a:t>‹#›</a:t>
            </a:fld>
            <a:endParaRPr lang="en-ZA" dirty="0"/>
          </a:p>
        </p:txBody>
      </p:sp>
      <p:pic>
        <p:nvPicPr>
          <p:cNvPr id="8" name="Picture 7"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4">
                    <a:lumMod val="50000"/>
                  </a:schemeClr>
                </a:solidFill>
              </a:defRPr>
            </a:lvl1pPr>
          </a:lstStyle>
          <a:p>
            <a:r>
              <a:rPr lang="en-US" dirty="0" smtClean="0"/>
              <a:t>Click to edit Master title style</a:t>
            </a:r>
            <a:endParaRPr lang="en-ZA" dirty="0"/>
          </a:p>
        </p:txBody>
      </p:sp>
      <p:sp>
        <p:nvSpPr>
          <p:cNvPr id="3" name="Content Placeholder 2"/>
          <p:cNvSpPr>
            <a:spLocks noGrp="1"/>
          </p:cNvSpPr>
          <p:nvPr>
            <p:ph idx="1"/>
          </p:nvPr>
        </p:nvSpPr>
        <p:spPr>
          <a:xfrm>
            <a:off x="457200" y="1600200"/>
            <a:ext cx="8229600" cy="5257800"/>
          </a:xfrm>
        </p:spPr>
        <p:txBody>
          <a:bodyPr>
            <a:normAutofit/>
          </a:bodyPr>
          <a:lstStyle>
            <a:lvl1pPr>
              <a:buNone/>
              <a:defRPr sz="2200" b="0" cap="none" spc="0">
                <a:ln w="1905"/>
                <a:solidFill>
                  <a:schemeClr val="accent4">
                    <a:lumMod val="50000"/>
                  </a:schemeClr>
                </a:solidFill>
                <a:effectLst>
                  <a:innerShdw blurRad="69850" dist="43180" dir="5400000">
                    <a:srgbClr val="000000">
                      <a:alpha val="65000"/>
                    </a:srgbClr>
                  </a:innerShdw>
                </a:effectLst>
              </a:defRPr>
            </a:lvl1pPr>
            <a:lvl2pPr>
              <a:buNone/>
              <a:defRPr sz="2200" b="0" cap="none" spc="0">
                <a:ln w="1905"/>
                <a:solidFill>
                  <a:schemeClr val="accent4">
                    <a:lumMod val="50000"/>
                  </a:schemeClr>
                </a:solidFill>
                <a:effectLst>
                  <a:innerShdw blurRad="69850" dist="43180" dir="5400000">
                    <a:srgbClr val="000000">
                      <a:alpha val="65000"/>
                    </a:srgbClr>
                  </a:innerShdw>
                </a:effectLst>
              </a:defRPr>
            </a:lvl2pPr>
            <a:lvl3pPr>
              <a:buNone/>
              <a:defRPr sz="2200" b="0" cap="none" spc="0">
                <a:ln w="1905"/>
                <a:solidFill>
                  <a:schemeClr val="accent4">
                    <a:lumMod val="50000"/>
                  </a:schemeClr>
                </a:solidFill>
                <a:effectLst>
                  <a:innerShdw blurRad="69850" dist="43180" dir="5400000">
                    <a:srgbClr val="000000">
                      <a:alpha val="65000"/>
                    </a:srgbClr>
                  </a:innerShdw>
                </a:effectLst>
              </a:defRPr>
            </a:lvl3pPr>
            <a:lvl4pPr>
              <a:buNone/>
              <a:defRPr sz="2200" b="0" cap="none" spc="0">
                <a:ln w="1905"/>
                <a:solidFill>
                  <a:schemeClr val="accent4">
                    <a:lumMod val="50000"/>
                  </a:schemeClr>
                </a:solidFill>
                <a:effectLst>
                  <a:innerShdw blurRad="69850" dist="43180" dir="5400000">
                    <a:srgbClr val="000000">
                      <a:alpha val="65000"/>
                    </a:srgbClr>
                  </a:innerShdw>
                </a:effectLst>
              </a:defRPr>
            </a:lvl4pPr>
            <a:lvl5pPr>
              <a:buNone/>
              <a:defRPr sz="2200" b="0" cap="none" spc="0">
                <a:ln w="1905"/>
                <a:solidFill>
                  <a:schemeClr val="accent4">
                    <a:lumMod val="50000"/>
                  </a:schemeClr>
                </a:solidFill>
                <a:effectLst>
                  <a:innerShdw blurRad="69850" dist="43180" dir="5400000">
                    <a:srgbClr val="000000">
                      <a:alpha val="65000"/>
                    </a:srgbClr>
                  </a:innerShdw>
                </a:effect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15B7D16-8FAD-4D2D-B977-107333E7495D}"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EDC6A61B-BE74-4F9D-A512-535F7656D147}" type="slidenum">
              <a:rPr lang="en-ZA"/>
              <a:pPr>
                <a:defRPr/>
              </a:pPr>
              <a:t>‹#›</a:t>
            </a:fld>
            <a:endParaRPr lang="en-ZA"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F8A273C6-BAE1-4514-94C2-FC9BDD7B8429}" type="slidenum">
              <a:rPr lang="en-ZA"/>
              <a:pPr>
                <a:defRPr/>
              </a:pPr>
              <a:t>‹#›</a:t>
            </a:fld>
            <a:endParaRPr lang="en-ZA"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3"/>
          <p:cNvSpPr>
            <a:spLocks noGrp="1"/>
          </p:cNvSpPr>
          <p:nvPr>
            <p:ph type="dt" sz="half" idx="10"/>
          </p:nvPr>
        </p:nvSpPr>
        <p:spPr/>
        <p:txBody>
          <a:bodyPr/>
          <a:lstStyle>
            <a:lvl1pPr>
              <a:defRPr/>
            </a:lvl1pPr>
          </a:lstStyle>
          <a:p>
            <a:pPr>
              <a:defRPr/>
            </a:pPr>
            <a:endParaRPr lang="en-ZA" dirty="0"/>
          </a:p>
        </p:txBody>
      </p:sp>
      <p:sp>
        <p:nvSpPr>
          <p:cNvPr id="8" name="Footer Placeholder 4"/>
          <p:cNvSpPr>
            <a:spLocks noGrp="1"/>
          </p:cNvSpPr>
          <p:nvPr>
            <p:ph type="ftr" sz="quarter" idx="11"/>
          </p:nvPr>
        </p:nvSpPr>
        <p:spPr/>
        <p:txBody>
          <a:bodyPr/>
          <a:lstStyle>
            <a:lvl1pPr>
              <a:defRPr/>
            </a:lvl1pPr>
          </a:lstStyle>
          <a:p>
            <a:pPr>
              <a:defRPr/>
            </a:pPr>
            <a:endParaRPr lang="en-ZA" dirty="0"/>
          </a:p>
        </p:txBody>
      </p:sp>
      <p:sp>
        <p:nvSpPr>
          <p:cNvPr id="9" name="Slide Number Placeholder 5"/>
          <p:cNvSpPr>
            <a:spLocks noGrp="1"/>
          </p:cNvSpPr>
          <p:nvPr>
            <p:ph type="sldNum" sz="quarter" idx="12"/>
          </p:nvPr>
        </p:nvSpPr>
        <p:spPr/>
        <p:txBody>
          <a:bodyPr/>
          <a:lstStyle>
            <a:lvl1pPr>
              <a:defRPr/>
            </a:lvl1pPr>
          </a:lstStyle>
          <a:p>
            <a:pPr>
              <a:defRPr/>
            </a:pPr>
            <a:fld id="{DD545F93-246A-4563-ABE3-4D7CC6E501BC}" type="slidenum">
              <a:rPr lang="en-ZA"/>
              <a:pPr>
                <a:defRPr/>
              </a:pPr>
              <a:t>‹#›</a:t>
            </a:fld>
            <a:endParaRPr lang="en-ZA"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effectLst/>
        </p:spPr>
        <p:txBody>
          <a:bodyPr/>
          <a:lstStyle>
            <a:lvl1pPr>
              <a:defRPr>
                <a:effectLst/>
              </a:defRPr>
            </a:lvl1pPr>
          </a:lstStyle>
          <a:p>
            <a:r>
              <a:rPr lang="en-US" dirty="0" smtClean="0"/>
              <a:t>Click to edit Master title style</a:t>
            </a:r>
            <a:endParaRPr lang="en-ZA" dirty="0"/>
          </a:p>
        </p:txBody>
      </p:sp>
      <p:sp>
        <p:nvSpPr>
          <p:cNvPr id="3" name="Date Placeholder 3"/>
          <p:cNvSpPr>
            <a:spLocks noGrp="1"/>
          </p:cNvSpPr>
          <p:nvPr>
            <p:ph type="dt" sz="half" idx="10"/>
          </p:nvPr>
        </p:nvSpPr>
        <p:spPr/>
        <p:txBody>
          <a:bodyPr/>
          <a:lstStyle>
            <a:lvl1pPr>
              <a:defRPr/>
            </a:lvl1pPr>
          </a:lstStyle>
          <a:p>
            <a:pPr>
              <a:defRPr/>
            </a:pPr>
            <a:endParaRPr lang="en-ZA" dirty="0"/>
          </a:p>
        </p:txBody>
      </p:sp>
      <p:sp>
        <p:nvSpPr>
          <p:cNvPr id="4" name="Footer Placeholder 4"/>
          <p:cNvSpPr>
            <a:spLocks noGrp="1"/>
          </p:cNvSpPr>
          <p:nvPr>
            <p:ph type="ftr" sz="quarter" idx="11"/>
          </p:nvPr>
        </p:nvSpPr>
        <p:spPr/>
        <p:txBody>
          <a:bodyPr/>
          <a:lstStyle>
            <a:lvl1pPr>
              <a:defRPr/>
            </a:lvl1pPr>
          </a:lstStyle>
          <a:p>
            <a:pPr>
              <a:defRPr/>
            </a:pPr>
            <a:endParaRPr lang="en-ZA" dirty="0"/>
          </a:p>
        </p:txBody>
      </p:sp>
      <p:sp>
        <p:nvSpPr>
          <p:cNvPr id="5" name="Slide Number Placeholder 5"/>
          <p:cNvSpPr>
            <a:spLocks noGrp="1"/>
          </p:cNvSpPr>
          <p:nvPr>
            <p:ph type="sldNum" sz="quarter" idx="12"/>
          </p:nvPr>
        </p:nvSpPr>
        <p:spPr/>
        <p:txBody>
          <a:bodyPr/>
          <a:lstStyle>
            <a:lvl1pPr>
              <a:defRPr/>
            </a:lvl1pPr>
          </a:lstStyle>
          <a:p>
            <a:pPr>
              <a:defRPr/>
            </a:pPr>
            <a:fld id="{EDAFA3F2-621D-4625-A77F-F7300D5B5CF8}" type="slidenum">
              <a:rPr lang="en-ZA"/>
              <a:pPr>
                <a:defRPr/>
              </a:pPr>
              <a:t>‹#›</a:t>
            </a:fld>
            <a:endParaRPr lang="en-ZA"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ZA" dirty="0"/>
          </a:p>
        </p:txBody>
      </p:sp>
      <p:sp>
        <p:nvSpPr>
          <p:cNvPr id="3" name="Footer Placeholder 4"/>
          <p:cNvSpPr>
            <a:spLocks noGrp="1"/>
          </p:cNvSpPr>
          <p:nvPr>
            <p:ph type="ftr" sz="quarter" idx="11"/>
          </p:nvPr>
        </p:nvSpPr>
        <p:spPr/>
        <p:txBody>
          <a:bodyPr/>
          <a:lstStyle>
            <a:lvl1pPr>
              <a:defRPr/>
            </a:lvl1pPr>
          </a:lstStyle>
          <a:p>
            <a:pPr>
              <a:defRPr/>
            </a:pPr>
            <a:endParaRPr lang="en-ZA" dirty="0"/>
          </a:p>
        </p:txBody>
      </p:sp>
      <p:sp>
        <p:nvSpPr>
          <p:cNvPr id="4" name="Slide Number Placeholder 5"/>
          <p:cNvSpPr>
            <a:spLocks noGrp="1"/>
          </p:cNvSpPr>
          <p:nvPr>
            <p:ph type="sldNum" sz="quarter" idx="12"/>
          </p:nvPr>
        </p:nvSpPr>
        <p:spPr/>
        <p:txBody>
          <a:bodyPr/>
          <a:lstStyle>
            <a:lvl1pPr>
              <a:defRPr/>
            </a:lvl1pPr>
          </a:lstStyle>
          <a:p>
            <a:pPr>
              <a:defRPr/>
            </a:pPr>
            <a:fld id="{D1EC61A1-0C89-4EBE-896F-443F0F11980F}" type="slidenum">
              <a:rPr lang="en-ZA"/>
              <a:pPr>
                <a:defRPr/>
              </a:pPr>
              <a:t>‹#›</a:t>
            </a:fld>
            <a:endParaRPr lang="en-Z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EDFE7D3D-5C69-42F7-B4D1-FFEDE26BE084}" type="slidenum">
              <a:rPr lang="en-ZA"/>
              <a:pPr>
                <a:defRPr/>
              </a:pPr>
              <a:t>‹#›</a:t>
            </a:fld>
            <a:endParaRPr lang="en-Z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ZA"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4B65E6AA-999F-45CE-810B-270E8A911C40}" type="slidenum">
              <a:rPr lang="en-ZA"/>
              <a:pPr>
                <a:defRPr/>
              </a:pPr>
              <a:t>‹#›</a:t>
            </a:fld>
            <a:endParaRPr lang="en-ZA"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defRPr>
            </a:lvl1pPr>
          </a:lstStyle>
          <a:p>
            <a:r>
              <a:rPr lang="en-US" dirty="0" smtClean="0"/>
              <a:t>Click to edit Master title style</a:t>
            </a:r>
            <a:endParaRPr lang="en-ZA" dirty="0"/>
          </a:p>
        </p:txBody>
      </p:sp>
      <p:sp>
        <p:nvSpPr>
          <p:cNvPr id="3" name="Vertical Text Placeholder 2"/>
          <p:cNvSpPr>
            <a:spLocks noGrp="1"/>
          </p:cNvSpPr>
          <p:nvPr>
            <p:ph type="body" orient="vert" idx="1"/>
          </p:nvPr>
        </p:nvSpPr>
        <p:spPr/>
        <p:txBody>
          <a:bodyPr vert="eaVer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B0820F97-FF06-4581-9DA4-2A6999DFDD4A}" type="slidenum">
              <a:rPr lang="en-ZA"/>
              <a:pPr>
                <a:defRPr/>
              </a:pPr>
              <a:t>‹#›</a:t>
            </a:fld>
            <a:endParaRPr lang="en-Z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6899015C-B02B-4F12-890C-22208D085126}" type="slidenum">
              <a:rPr lang="en-ZA"/>
              <a:pPr>
                <a:defRPr/>
              </a:pPr>
              <a:t>‹#›</a:t>
            </a:fld>
            <a:endParaRPr lang="en-ZA"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4838" cy="1138237"/>
          </a:xfrm>
        </p:spPr>
        <p:txBody>
          <a:bodyPr/>
          <a:lstStyle>
            <a:lvl1pPr>
              <a:defRPr>
                <a:solidFill>
                  <a:schemeClr val="accent3">
                    <a:lumMod val="75000"/>
                  </a:schemeClr>
                </a:solidFill>
              </a:defRPr>
            </a:lvl1pPr>
          </a:lstStyle>
          <a:p>
            <a:r>
              <a:rPr lang="en-US" dirty="0" smtClean="0"/>
              <a:t>Click to edit Master title style</a:t>
            </a:r>
            <a:endParaRPr lang="en-ZA" dirty="0"/>
          </a:p>
        </p:txBody>
      </p:sp>
      <p:sp>
        <p:nvSpPr>
          <p:cNvPr id="3" name="Date Placeholder 2"/>
          <p:cNvSpPr>
            <a:spLocks noGrp="1"/>
          </p:cNvSpPr>
          <p:nvPr>
            <p:ph type="dt" idx="10"/>
          </p:nvPr>
        </p:nvSpPr>
        <p:spPr>
          <a:xfrm>
            <a:off x="457200" y="6278563"/>
            <a:ext cx="2128838" cy="452437"/>
          </a:xfrm>
        </p:spPr>
        <p:txBody>
          <a:bodyPr/>
          <a:lstStyle>
            <a:lvl1pPr>
              <a:defRPr/>
            </a:lvl1pPr>
          </a:lstStyle>
          <a:p>
            <a:pPr>
              <a:defRPr/>
            </a:pPr>
            <a:endParaRPr lang="en-US" dirty="0"/>
          </a:p>
        </p:txBody>
      </p:sp>
      <p:sp>
        <p:nvSpPr>
          <p:cNvPr id="4" name="Footer Placeholder 3"/>
          <p:cNvSpPr>
            <a:spLocks noGrp="1"/>
          </p:cNvSpPr>
          <p:nvPr>
            <p:ph type="ftr" idx="11"/>
          </p:nvPr>
        </p:nvSpPr>
        <p:spPr>
          <a:xfrm>
            <a:off x="3124200" y="6278563"/>
            <a:ext cx="2890838" cy="452437"/>
          </a:xfrm>
        </p:spPr>
        <p:txBody>
          <a:bodyPr/>
          <a:lstStyle>
            <a:lvl1pPr>
              <a:defRPr/>
            </a:lvl1pPr>
          </a:lstStyle>
          <a:p>
            <a:pPr>
              <a:defRPr/>
            </a:pPr>
            <a:endParaRPr lang="en-ZA" dirty="0"/>
          </a:p>
        </p:txBody>
      </p:sp>
      <p:sp>
        <p:nvSpPr>
          <p:cNvPr id="5" name="Slide Number Placeholder 4"/>
          <p:cNvSpPr>
            <a:spLocks noGrp="1"/>
          </p:cNvSpPr>
          <p:nvPr>
            <p:ph type="sldNum" idx="12"/>
          </p:nvPr>
        </p:nvSpPr>
        <p:spPr>
          <a:xfrm>
            <a:off x="6553200" y="6278563"/>
            <a:ext cx="2128838" cy="452437"/>
          </a:xfrm>
        </p:spPr>
        <p:txBody>
          <a:bodyPr/>
          <a:lstStyle>
            <a:lvl1pPr>
              <a:defRPr/>
            </a:lvl1pPr>
          </a:lstStyle>
          <a:p>
            <a:pPr>
              <a:defRPr/>
            </a:pPr>
            <a:fld id="{E81DA09B-A993-411C-A6BC-479434076786}"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a:effectLst>
            <a:glow rad="63500">
              <a:schemeClr val="accent5">
                <a:satMod val="175000"/>
                <a:alpha val="40000"/>
              </a:schemeClr>
            </a:glow>
          </a:effectLst>
        </p:spPr>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r>
              <a:rPr lang="en-US" dirty="0" smtClean="0"/>
              <a:t>Click to edit Master title style</a:t>
            </a:r>
            <a:endParaRPr lang="en-ZA" dirty="0"/>
          </a:p>
        </p:txBody>
      </p:sp>
      <p:sp>
        <p:nvSpPr>
          <p:cNvPr id="3" name="Text Placeholder 2"/>
          <p:cNvSpPr>
            <a:spLocks noGrp="1"/>
          </p:cNvSpPr>
          <p:nvPr>
            <p:ph type="body" idx="1"/>
          </p:nvPr>
        </p:nvSpPr>
        <p:spPr>
          <a:xfrm>
            <a:off x="467544" y="1600200"/>
            <a:ext cx="8219256" cy="5257800"/>
          </a:xfrm>
          <a:prstGeom prst="rect">
            <a:avLst/>
          </a:prstGeom>
          <a:effectLst>
            <a:glow rad="63500">
              <a:srgbClr val="FFFF00">
                <a:alpha val="40000"/>
              </a:srgbClr>
            </a:glow>
          </a:effectLst>
        </p:spPr>
        <p:txBody>
          <a:bodyPr vert="horz" lIns="91440" tIns="45720" rIns="91440" bIns="45720" rtlCol="0">
            <a:normAutofit/>
          </a:bodyPr>
          <a:lstStyle/>
          <a:p>
            <a:pPr lvl="0"/>
            <a:endParaRPr lang="en-Z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30956C2-FAE5-46F6-8224-5223E47ED471}" type="slidenum">
              <a:rPr lang="en-ZA" smtClean="0"/>
              <a:pPr>
                <a:defRPr/>
              </a:pPr>
              <a:t>‹#›</a:t>
            </a:fld>
            <a:endParaRPr lang="en-ZA" dirty="0"/>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4400" b="1" kern="1200" cap="none" spc="0">
          <a:ln w="11430"/>
          <a:solidFill>
            <a:schemeClr val="accent4">
              <a:lumMod val="50000"/>
            </a:schemeClr>
          </a:solidFill>
          <a:effectLst>
            <a:outerShdw blurRad="80000" dist="40000" dir="5040000" algn="tl">
              <a:srgbClr val="000000">
                <a:alpha val="30000"/>
              </a:srgbClr>
            </a:outerShdw>
          </a:effectLst>
          <a:latin typeface="+mj-lt"/>
          <a:ea typeface="+mj-ea"/>
          <a:cs typeface="+mj-cs"/>
        </a:defRPr>
      </a:lvl1pPr>
      <a:lvl2pPr algn="ctr" rtl="0" eaLnBrk="0" fontAlgn="base" hangingPunct="0">
        <a:spcBef>
          <a:spcPct val="0"/>
        </a:spcBef>
        <a:spcAft>
          <a:spcPct val="0"/>
        </a:spcAft>
        <a:defRPr sz="4400" b="1">
          <a:solidFill>
            <a:schemeClr val="tx1"/>
          </a:solidFill>
          <a:latin typeface="Calibri" pitchFamily="34" charset="0"/>
        </a:defRPr>
      </a:lvl2pPr>
      <a:lvl3pPr algn="ctr" rtl="0" eaLnBrk="0" fontAlgn="base" hangingPunct="0">
        <a:spcBef>
          <a:spcPct val="0"/>
        </a:spcBef>
        <a:spcAft>
          <a:spcPct val="0"/>
        </a:spcAft>
        <a:defRPr sz="4400" b="1">
          <a:solidFill>
            <a:schemeClr val="tx1"/>
          </a:solidFill>
          <a:latin typeface="Calibri" pitchFamily="34" charset="0"/>
        </a:defRPr>
      </a:lvl3pPr>
      <a:lvl4pPr algn="ctr" rtl="0" eaLnBrk="0" fontAlgn="base" hangingPunct="0">
        <a:spcBef>
          <a:spcPct val="0"/>
        </a:spcBef>
        <a:spcAft>
          <a:spcPct val="0"/>
        </a:spcAft>
        <a:defRPr sz="4400" b="1">
          <a:solidFill>
            <a:schemeClr val="tx1"/>
          </a:solidFill>
          <a:latin typeface="Calibri" pitchFamily="34" charset="0"/>
        </a:defRPr>
      </a:lvl4pPr>
      <a:lvl5pPr algn="ctr" rtl="0" eaLnBrk="0" fontAlgn="base" hangingPunct="0">
        <a:spcBef>
          <a:spcPct val="0"/>
        </a:spcBef>
        <a:spcAft>
          <a:spcPct val="0"/>
        </a:spcAft>
        <a:defRPr sz="4400" b="1">
          <a:solidFill>
            <a:schemeClr val="tx1"/>
          </a:solidFill>
          <a:latin typeface="Calibri" pitchFamily="34" charset="0"/>
        </a:defRPr>
      </a:lvl5pPr>
      <a:lvl6pPr marL="457200" algn="ctr" rtl="0" fontAlgn="base">
        <a:spcBef>
          <a:spcPct val="0"/>
        </a:spcBef>
        <a:spcAft>
          <a:spcPct val="0"/>
        </a:spcAft>
        <a:defRPr sz="4400">
          <a:solidFill>
            <a:srgbClr val="75005F"/>
          </a:solidFill>
          <a:latin typeface="Calibri" pitchFamily="34" charset="0"/>
        </a:defRPr>
      </a:lvl6pPr>
      <a:lvl7pPr marL="914400" algn="ctr" rtl="0" fontAlgn="base">
        <a:spcBef>
          <a:spcPct val="0"/>
        </a:spcBef>
        <a:spcAft>
          <a:spcPct val="0"/>
        </a:spcAft>
        <a:defRPr sz="4400">
          <a:solidFill>
            <a:srgbClr val="75005F"/>
          </a:solidFill>
          <a:latin typeface="Calibri" pitchFamily="34" charset="0"/>
        </a:defRPr>
      </a:lvl7pPr>
      <a:lvl8pPr marL="1371600" algn="ctr" rtl="0" fontAlgn="base">
        <a:spcBef>
          <a:spcPct val="0"/>
        </a:spcBef>
        <a:spcAft>
          <a:spcPct val="0"/>
        </a:spcAft>
        <a:defRPr sz="4400">
          <a:solidFill>
            <a:srgbClr val="75005F"/>
          </a:solidFill>
          <a:latin typeface="Calibri" pitchFamily="34" charset="0"/>
        </a:defRPr>
      </a:lvl8pPr>
      <a:lvl9pPr marL="1828800" algn="ctr" rtl="0" fontAlgn="base">
        <a:spcBef>
          <a:spcPct val="0"/>
        </a:spcBef>
        <a:spcAft>
          <a:spcPct val="0"/>
        </a:spcAft>
        <a:defRPr sz="4400">
          <a:solidFill>
            <a:srgbClr val="75005F"/>
          </a:solidFill>
          <a:latin typeface="Calibri" pitchFamily="34" charset="0"/>
        </a:defRPr>
      </a:lvl9pPr>
    </p:titleStyle>
    <p:bodyStyle>
      <a:lvl1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1pPr>
      <a:lvl2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2pPr>
      <a:lvl3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3pPr>
      <a:lvl4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4pPr>
      <a:lvl5pPr marL="0" indent="0" algn="just" rtl="0" eaLnBrk="0" fontAlgn="base" hangingPunct="0">
        <a:spcBef>
          <a:spcPct val="20000"/>
        </a:spcBef>
        <a:spcAft>
          <a:spcPct val="0"/>
        </a:spcAft>
        <a:buFont typeface="Arial" pitchFamily="34"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hyperlink" Target="http://www.sheepfoldgleanings.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389040_560666690622108_1545423389_n - Copy.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Slide Number Placeholder 4"/>
          <p:cNvSpPr>
            <a:spLocks noGrp="1"/>
          </p:cNvSpPr>
          <p:nvPr>
            <p:ph type="sldNum" idx="12"/>
          </p:nvPr>
        </p:nvSpPr>
        <p:spPr/>
        <p:txBody>
          <a:bodyPr/>
          <a:lstStyle/>
          <a:p>
            <a:pPr>
              <a:defRPr/>
            </a:pPr>
            <a:fld id="{E81DA09B-A993-411C-A6BC-479434076786}" type="slidenum">
              <a:rPr lang="en-ZA" smtClean="0"/>
              <a:pPr>
                <a:defRPr/>
              </a:pPr>
              <a:t>1</a:t>
            </a:fld>
            <a:endParaRPr lang="en-ZA" dirty="0"/>
          </a:p>
        </p:txBody>
      </p:sp>
      <p:pic>
        <p:nvPicPr>
          <p:cNvPr id="8" name="Picture 7" descr="Chodesh Large.png"/>
          <p:cNvPicPr>
            <a:picLocks noChangeAspect="1"/>
          </p:cNvPicPr>
          <p:nvPr/>
        </p:nvPicPr>
        <p:blipFill>
          <a:blip r:embed="rId4" cstate="print"/>
          <a:stretch>
            <a:fillRect/>
          </a:stretch>
        </p:blipFill>
        <p:spPr>
          <a:xfrm>
            <a:off x="1526365" y="260648"/>
            <a:ext cx="6358003" cy="5112568"/>
          </a:xfrm>
          <a:prstGeom prst="rect">
            <a:avLst/>
          </a:prstGeom>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ZA" dirty="0" smtClean="0"/>
              <a:t>RECOGNITION</a:t>
            </a:r>
            <a:endParaRPr lang="en-ZA" dirty="0"/>
          </a:p>
        </p:txBody>
      </p:sp>
      <p:sp>
        <p:nvSpPr>
          <p:cNvPr id="5" name="Content Placeholder 4"/>
          <p:cNvSpPr>
            <a:spLocks noGrp="1"/>
          </p:cNvSpPr>
          <p:nvPr>
            <p:ph idx="1"/>
          </p:nvPr>
        </p:nvSpPr>
        <p:spPr/>
        <p:txBody>
          <a:bodyPr>
            <a:normAutofit fontScale="25000" lnSpcReduction="20000"/>
          </a:bodyPr>
          <a:lstStyle/>
          <a:p>
            <a:pPr algn="ctr">
              <a:lnSpc>
                <a:spcPts val="2200"/>
              </a:lnSpc>
            </a:pPr>
            <a:r>
              <a:rPr lang="en-ZA" sz="9600" b="1" dirty="0" smtClean="0"/>
              <a:t>THE MESSIANIC PROPHECY BIBLE PROJECT</a:t>
            </a:r>
          </a:p>
          <a:p>
            <a:pPr>
              <a:lnSpc>
                <a:spcPts val="2200"/>
              </a:lnSpc>
            </a:pPr>
            <a:r>
              <a:rPr lang="en-ZA" sz="9600" i="1" dirty="0" smtClean="0">
                <a:solidFill>
                  <a:srgbClr val="004821"/>
                </a:solidFill>
              </a:rPr>
              <a:t>http://www.messianicbible.com</a:t>
            </a:r>
          </a:p>
          <a:p>
            <a:pPr>
              <a:lnSpc>
                <a:spcPts val="2200"/>
              </a:lnSpc>
            </a:pPr>
            <a:endParaRPr lang="en-ZA" sz="9600" dirty="0" smtClean="0"/>
          </a:p>
          <a:p>
            <a:pPr algn="ctr">
              <a:lnSpc>
                <a:spcPts val="2200"/>
              </a:lnSpc>
            </a:pPr>
            <a:r>
              <a:rPr lang="en-ZA" sz="9600" b="1" dirty="0" smtClean="0"/>
              <a:t>HEAR O ISRAEL </a:t>
            </a:r>
          </a:p>
          <a:p>
            <a:pPr>
              <a:lnSpc>
                <a:spcPts val="2200"/>
              </a:lnSpc>
            </a:pPr>
            <a:r>
              <a:rPr lang="en-ZA" sz="9600" i="1" dirty="0" smtClean="0">
                <a:solidFill>
                  <a:srgbClr val="004821"/>
                </a:solidFill>
              </a:rPr>
              <a:t>www.hearoisrael.org</a:t>
            </a:r>
          </a:p>
          <a:p>
            <a:pPr>
              <a:lnSpc>
                <a:spcPts val="2200"/>
              </a:lnSpc>
            </a:pPr>
            <a:endParaRPr lang="en-ZA" sz="9600" dirty="0" smtClean="0"/>
          </a:p>
          <a:p>
            <a:pPr algn="ctr">
              <a:lnSpc>
                <a:spcPts val="2200"/>
              </a:lnSpc>
            </a:pPr>
            <a:r>
              <a:rPr lang="en-ZA" sz="9600" b="1" dirty="0" smtClean="0"/>
              <a:t>SHEEPFOLD GLEANINGS WRITTEN BY JULIE PARKER</a:t>
            </a:r>
            <a:endParaRPr lang="en-ZA" sz="9600" b="1" dirty="0" smtClean="0">
              <a:hlinkClick r:id="rId2"/>
            </a:endParaRPr>
          </a:p>
          <a:p>
            <a:pPr>
              <a:lnSpc>
                <a:spcPts val="2200"/>
              </a:lnSpc>
            </a:pPr>
            <a:r>
              <a:rPr lang="en-ZA" sz="9600" i="1" dirty="0" smtClean="0">
                <a:solidFill>
                  <a:srgbClr val="004821"/>
                </a:solidFill>
              </a:rPr>
              <a:t>www.sheepfoldgleanings.com</a:t>
            </a:r>
          </a:p>
          <a:p>
            <a:pPr>
              <a:lnSpc>
                <a:spcPts val="2200"/>
              </a:lnSpc>
            </a:pPr>
            <a:endParaRPr lang="en-ZA" sz="9600" dirty="0" smtClean="0"/>
          </a:p>
          <a:p>
            <a:pPr algn="ctr">
              <a:lnSpc>
                <a:spcPts val="2200"/>
              </a:lnSpc>
            </a:pPr>
            <a:r>
              <a:rPr lang="en-ZA" sz="9600" b="1" dirty="0" smtClean="0"/>
              <a:t>MESSIANIC ISRAEL ALLIANCE</a:t>
            </a:r>
          </a:p>
          <a:p>
            <a:pPr>
              <a:lnSpc>
                <a:spcPts val="2200"/>
              </a:lnSpc>
            </a:pPr>
            <a:r>
              <a:rPr lang="en-ZA" sz="9600" i="1" dirty="0" smtClean="0">
                <a:solidFill>
                  <a:srgbClr val="004821"/>
                </a:solidFill>
              </a:rPr>
              <a:t>http://www.messianicisrael.com</a:t>
            </a:r>
          </a:p>
          <a:p>
            <a:pPr>
              <a:lnSpc>
                <a:spcPts val="2200"/>
              </a:lnSpc>
            </a:pPr>
            <a:endParaRPr lang="en-ZA" sz="9600" dirty="0" smtClean="0"/>
          </a:p>
          <a:p>
            <a:pPr algn="ctr">
              <a:lnSpc>
                <a:spcPts val="2200"/>
              </a:lnSpc>
            </a:pPr>
            <a:r>
              <a:rPr lang="en-ZA" sz="9600" b="1" dirty="0" smtClean="0"/>
              <a:t>AZAMRA TORAH FOR OUR TIME – RABBI AVRAHAM GREENBAUM</a:t>
            </a:r>
          </a:p>
          <a:p>
            <a:pPr>
              <a:lnSpc>
                <a:spcPts val="2200"/>
              </a:lnSpc>
            </a:pPr>
            <a:r>
              <a:rPr lang="en-ZA" sz="9600" i="1" dirty="0" smtClean="0">
                <a:solidFill>
                  <a:srgbClr val="004821"/>
                </a:solidFill>
              </a:rPr>
              <a:t>http://www.azamra.org</a:t>
            </a:r>
          </a:p>
          <a:p>
            <a:pPr>
              <a:lnSpc>
                <a:spcPts val="2200"/>
              </a:lnSpc>
            </a:pPr>
            <a:endParaRPr lang="en-ZA" dirty="0"/>
          </a:p>
        </p:txBody>
      </p:sp>
      <p:sp>
        <p:nvSpPr>
          <p:cNvPr id="3" name="Slide Number Placeholder 2"/>
          <p:cNvSpPr>
            <a:spLocks noGrp="1"/>
          </p:cNvSpPr>
          <p:nvPr>
            <p:ph type="sldNum" sz="quarter" idx="12"/>
          </p:nvPr>
        </p:nvSpPr>
        <p:spPr/>
        <p:txBody>
          <a:bodyPr/>
          <a:lstStyle/>
          <a:p>
            <a:pPr>
              <a:defRPr/>
            </a:pPr>
            <a:fld id="{E81DA09B-A993-411C-A6BC-479434076786}" type="slidenum">
              <a:rPr lang="en-ZA" smtClean="0"/>
              <a:pPr>
                <a:defRPr/>
              </a:pPr>
              <a:t>2</a:t>
            </a:fld>
            <a:endParaRPr lang="en-Z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70025"/>
          </a:xfrm>
        </p:spPr>
        <p:txBody>
          <a:bodyPr/>
          <a:lstStyle/>
          <a:p>
            <a:r>
              <a:rPr lang="en-ZA" dirty="0" smtClean="0"/>
              <a:t>NO’ACH </a:t>
            </a:r>
            <a:r>
              <a:rPr lang="en-US" dirty="0" smtClean="0"/>
              <a:t>“</a:t>
            </a:r>
            <a:r>
              <a:rPr lang="en-US" i="1" dirty="0" smtClean="0"/>
              <a:t>Rest”</a:t>
            </a:r>
            <a:endParaRPr lang="en-ZA" i="1" dirty="0"/>
          </a:p>
        </p:txBody>
      </p:sp>
      <p:sp>
        <p:nvSpPr>
          <p:cNvPr id="5" name="Subtitle 4"/>
          <p:cNvSpPr>
            <a:spLocks noGrp="1"/>
          </p:cNvSpPr>
          <p:nvPr>
            <p:ph type="subTitle" idx="1"/>
          </p:nvPr>
        </p:nvSpPr>
        <p:spPr>
          <a:xfrm>
            <a:off x="323528" y="5013176"/>
            <a:ext cx="8496944" cy="1412776"/>
          </a:xfrm>
        </p:spPr>
        <p:txBody>
          <a:bodyPr>
            <a:noAutofit/>
          </a:bodyPr>
          <a:lstStyle/>
          <a:p>
            <a:pPr>
              <a:lnSpc>
                <a:spcPts val="2300"/>
              </a:lnSpc>
            </a:pPr>
            <a:r>
              <a:rPr lang="en-ZA" sz="2000" b="1" dirty="0" smtClean="0"/>
              <a:t>TORAH: </a:t>
            </a:r>
            <a:r>
              <a:rPr lang="en-ZA" sz="2000" b="0" dirty="0" smtClean="0"/>
              <a:t>Genesis 6:9-11:32</a:t>
            </a:r>
          </a:p>
          <a:p>
            <a:pPr>
              <a:lnSpc>
                <a:spcPts val="2300"/>
              </a:lnSpc>
            </a:pPr>
            <a:r>
              <a:rPr lang="en-ZA" sz="2000" b="1" dirty="0" smtClean="0"/>
              <a:t>HAFTORAH:</a:t>
            </a:r>
            <a:r>
              <a:rPr lang="en-ZA" sz="2000" b="0" dirty="0" smtClean="0"/>
              <a:t> </a:t>
            </a:r>
            <a:r>
              <a:rPr lang="en-US" sz="2000" dirty="0" smtClean="0"/>
              <a:t>Isaiah 54:1–55:5</a:t>
            </a:r>
            <a:endParaRPr lang="en-ZA" sz="2000" b="0" dirty="0" smtClean="0"/>
          </a:p>
          <a:p>
            <a:pPr>
              <a:lnSpc>
                <a:spcPts val="2300"/>
              </a:lnSpc>
            </a:pPr>
            <a:r>
              <a:rPr lang="en-ZA" sz="2000" b="1" dirty="0" smtClean="0"/>
              <a:t>B’RIT CHADASHAH: </a:t>
            </a:r>
            <a:r>
              <a:rPr lang="en-ZA" sz="2000" dirty="0" smtClean="0"/>
              <a:t>Matthew 24:36-39, Hebrews 11:7;1, </a:t>
            </a:r>
            <a:r>
              <a:rPr lang="en-US" sz="2000" dirty="0" smtClean="0"/>
              <a:t>Acts 1:1-11, 1 Peter 3:18-22, 2 Peter 2:5, Revelation 14:8;16:19, 17:1-17;18:1-24</a:t>
            </a:r>
          </a:p>
          <a:p>
            <a:pPr>
              <a:lnSpc>
                <a:spcPts val="2300"/>
              </a:lnSpc>
            </a:pPr>
            <a:r>
              <a:rPr lang="en-ZA" sz="1800" b="1" i="1" dirty="0" smtClean="0">
                <a:solidFill>
                  <a:schemeClr val="accent5">
                    <a:lumMod val="50000"/>
                  </a:schemeClr>
                </a:solidFill>
              </a:rPr>
              <a:t>All references: The Scripture 1998+ unless otherwise noted</a:t>
            </a:r>
            <a:endParaRPr lang="en-ZA" b="1" i="1" dirty="0" smtClean="0">
              <a:solidFill>
                <a:schemeClr val="accent5">
                  <a:lumMod val="50000"/>
                </a:schemeClr>
              </a:solidFill>
            </a:endParaRPr>
          </a:p>
          <a:p>
            <a:pPr>
              <a:lnSpc>
                <a:spcPts val="2300"/>
              </a:lnSpc>
            </a:pPr>
            <a:endParaRPr lang="en-ZA" dirty="0" smtClean="0"/>
          </a:p>
          <a:p>
            <a:pPr>
              <a:lnSpc>
                <a:spcPts val="2300"/>
              </a:lnSpc>
            </a:pPr>
            <a:endParaRPr lang="en-ZA" sz="2400" b="0" dirty="0" smtClean="0"/>
          </a:p>
          <a:p>
            <a:pPr algn="l">
              <a:lnSpc>
                <a:spcPts val="2300"/>
              </a:lnSpc>
              <a:buFont typeface="Arial" pitchFamily="34" charset="0"/>
              <a:buChar char="•"/>
            </a:pPr>
            <a:endParaRPr lang="en-ZA" sz="2400" b="0" dirty="0" smtClean="0"/>
          </a:p>
          <a:p>
            <a:r>
              <a:rPr lang="en-ZA" sz="2800" dirty="0" smtClean="0"/>
              <a:t/>
            </a:r>
            <a:br>
              <a:rPr lang="en-ZA" sz="2800" dirty="0" smtClean="0"/>
            </a:br>
            <a:endParaRPr lang="en-ZA" sz="2800" dirty="0"/>
          </a:p>
        </p:txBody>
      </p:sp>
      <p:sp>
        <p:nvSpPr>
          <p:cNvPr id="8" name="Slide Number Placeholder 7"/>
          <p:cNvSpPr>
            <a:spLocks noGrp="1"/>
          </p:cNvSpPr>
          <p:nvPr>
            <p:ph type="sldNum" sz="quarter" idx="12"/>
          </p:nvPr>
        </p:nvSpPr>
        <p:spPr/>
        <p:txBody>
          <a:bodyPr/>
          <a:lstStyle/>
          <a:p>
            <a:pPr>
              <a:defRPr/>
            </a:pPr>
            <a:fld id="{757FE7B4-5ECE-4941-A25E-1C41B54B892F}" type="slidenum">
              <a:rPr lang="en-ZA" smtClean="0"/>
              <a:pPr>
                <a:defRPr/>
              </a:pPr>
              <a:t>3</a:t>
            </a:fld>
            <a:endParaRPr lang="en-ZA" dirty="0"/>
          </a:p>
        </p:txBody>
      </p:sp>
      <p:pic>
        <p:nvPicPr>
          <p:cNvPr id="7" name="Picture 6" descr="Noah's Ark, oil on canvas painting by Edward Hicks, 1846 Philadelphia Museum of Art"/>
          <p:cNvPicPr/>
          <p:nvPr/>
        </p:nvPicPr>
        <p:blipFill>
          <a:blip r:embed="rId2" cstate="email"/>
          <a:srcRect/>
          <a:stretch>
            <a:fillRect/>
          </a:stretch>
        </p:blipFill>
        <p:spPr bwMode="auto">
          <a:xfrm>
            <a:off x="1979712" y="1196752"/>
            <a:ext cx="4968552" cy="367240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MEN OF RENOWN</a:t>
            </a:r>
            <a:endParaRPr lang="en-ZA" dirty="0"/>
          </a:p>
        </p:txBody>
      </p:sp>
      <p:sp>
        <p:nvSpPr>
          <p:cNvPr id="3" name="Content Placeholder 2"/>
          <p:cNvSpPr>
            <a:spLocks noGrp="1"/>
          </p:cNvSpPr>
          <p:nvPr>
            <p:ph idx="1"/>
          </p:nvPr>
        </p:nvSpPr>
        <p:spPr/>
        <p:txBody>
          <a:bodyPr>
            <a:normAutofit lnSpcReduction="10000"/>
          </a:bodyPr>
          <a:lstStyle/>
          <a:p>
            <a:pPr algn="ctr"/>
            <a:r>
              <a:rPr lang="en-ZA" i="1" dirty="0" smtClean="0">
                <a:solidFill>
                  <a:srgbClr val="004821"/>
                </a:solidFill>
              </a:rPr>
              <a:t>And it came to be, when men began to increase on the face of the earth, and daughters were born to them, that the sons of Elohim saw the daughters of men, that they were good. And they took wives for themselves of all whom they chose. And </a:t>
            </a:r>
            <a:r>
              <a:rPr lang="he-IL" i="1" dirty="0" smtClean="0">
                <a:solidFill>
                  <a:srgbClr val="004821"/>
                </a:solidFill>
              </a:rPr>
              <a:t>יהוה</a:t>
            </a:r>
            <a:r>
              <a:rPr lang="en-ZA" i="1" dirty="0" smtClean="0">
                <a:solidFill>
                  <a:srgbClr val="004821"/>
                </a:solidFill>
              </a:rPr>
              <a:t> said, “My Spirit shall not strive with man forever in his going astray. He is flesh, and his days shall be one hundred and twenty years.” The </a:t>
            </a:r>
            <a:r>
              <a:rPr lang="en-ZA" i="1" dirty="0" err="1" smtClean="0">
                <a:solidFill>
                  <a:srgbClr val="004821"/>
                </a:solidFill>
              </a:rPr>
              <a:t>Nephilim</a:t>
            </a:r>
            <a:r>
              <a:rPr lang="en-ZA" i="1" dirty="0" smtClean="0">
                <a:solidFill>
                  <a:srgbClr val="004821"/>
                </a:solidFill>
              </a:rPr>
              <a:t> were on the earth in those days, and also afterward, when the sons of Elohim came in to the daughters of men and they bore children to them. Those were the mighty men who were of old, the men of name. And </a:t>
            </a:r>
            <a:r>
              <a:rPr lang="he-IL" i="1" dirty="0" smtClean="0">
                <a:solidFill>
                  <a:srgbClr val="004821"/>
                </a:solidFill>
              </a:rPr>
              <a:t>יהוה</a:t>
            </a:r>
            <a:r>
              <a:rPr lang="en-ZA" i="1" dirty="0" smtClean="0">
                <a:solidFill>
                  <a:srgbClr val="004821"/>
                </a:solidFill>
              </a:rPr>
              <a:t> saw that the wickedness of man was great in the earth, and that every inclination of the thoughts of his heart was only evil continually. And </a:t>
            </a:r>
            <a:r>
              <a:rPr lang="he-IL" i="1" dirty="0" smtClean="0">
                <a:solidFill>
                  <a:srgbClr val="004821"/>
                </a:solidFill>
              </a:rPr>
              <a:t>יהוה</a:t>
            </a:r>
            <a:r>
              <a:rPr lang="en-ZA" i="1" dirty="0" smtClean="0">
                <a:solidFill>
                  <a:srgbClr val="004821"/>
                </a:solidFill>
              </a:rPr>
              <a:t> was sorry that He had made man on the earth, and He was grieved in His heart. And </a:t>
            </a:r>
            <a:r>
              <a:rPr lang="he-IL" i="1" dirty="0" smtClean="0">
                <a:solidFill>
                  <a:srgbClr val="004821"/>
                </a:solidFill>
              </a:rPr>
              <a:t>יהוה</a:t>
            </a:r>
            <a:r>
              <a:rPr lang="en-ZA" i="1" dirty="0" smtClean="0">
                <a:solidFill>
                  <a:srgbClr val="004821"/>
                </a:solidFill>
              </a:rPr>
              <a:t> said, “I am going to wipe off man whom I have created from the face of the earth, both man and beast, creeping creature and birds of the heavens, for I am sorry that I have made them.” But Noaḥ found favour in the eyes of </a:t>
            </a:r>
            <a:r>
              <a:rPr lang="he-IL" i="1" dirty="0" smtClean="0">
                <a:solidFill>
                  <a:srgbClr val="004821"/>
                </a:solidFill>
              </a:rPr>
              <a:t>יהוה</a:t>
            </a:r>
            <a:r>
              <a:rPr lang="en-US" i="1" dirty="0" smtClean="0">
                <a:solidFill>
                  <a:srgbClr val="004821"/>
                </a:solidFill>
              </a:rPr>
              <a:t>. </a:t>
            </a:r>
            <a:r>
              <a:rPr lang="en-ZA" b="1" i="1" dirty="0" smtClean="0">
                <a:solidFill>
                  <a:srgbClr val="004821"/>
                </a:solidFill>
              </a:rPr>
              <a:t>(Genesis 6:1-8)</a:t>
            </a:r>
          </a:p>
          <a:p>
            <a:pPr algn="ctr"/>
            <a:endParaRPr lang="en-US" i="1" dirty="0" smtClean="0">
              <a:solidFill>
                <a:srgbClr val="004821"/>
              </a:solidFill>
            </a:endParaRPr>
          </a:p>
          <a:p>
            <a:pPr algn="ctr"/>
            <a:endParaRPr lang="en-ZA" i="1" dirty="0" smtClean="0">
              <a:solidFill>
                <a:srgbClr val="004821"/>
              </a:solidFill>
            </a:endParaRPr>
          </a:p>
          <a:p>
            <a:pPr algn="ctr"/>
            <a:endParaRPr lang="en-ZA" i="1" dirty="0" smtClean="0">
              <a:solidFill>
                <a:srgbClr val="004821"/>
              </a:solidFill>
            </a:endParaRPr>
          </a:p>
          <a:p>
            <a:pPr algn="ctr"/>
            <a:endParaRPr lang="en-ZA" i="1" dirty="0">
              <a:solidFill>
                <a:srgbClr val="004821"/>
              </a:solidFill>
            </a:endParaRPr>
          </a:p>
        </p:txBody>
      </p:sp>
      <p:sp>
        <p:nvSpPr>
          <p:cNvPr id="4" name="Slide Number Placeholder 3"/>
          <p:cNvSpPr>
            <a:spLocks noGrp="1"/>
          </p:cNvSpPr>
          <p:nvPr>
            <p:ph type="sldNum" sz="quarter" idx="12"/>
          </p:nvPr>
        </p:nvSpPr>
        <p:spPr/>
        <p:txBody>
          <a:bodyPr/>
          <a:lstStyle/>
          <a:p>
            <a:fld id="{715B7D16-8FAD-4D2D-B977-107333E7495D}" type="slidenum">
              <a:rPr lang="en-ZA" smtClean="0"/>
              <a:pPr/>
              <a:t>4</a:t>
            </a:fld>
            <a:endParaRPr lang="en-ZA"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BOOK OF ENOCH - CHAPTER 6</a:t>
            </a:r>
            <a:endParaRPr lang="en-ZA" dirty="0"/>
          </a:p>
        </p:txBody>
      </p:sp>
      <p:sp>
        <p:nvSpPr>
          <p:cNvPr id="3" name="Content Placeholder 2"/>
          <p:cNvSpPr>
            <a:spLocks noGrp="1"/>
          </p:cNvSpPr>
          <p:nvPr>
            <p:ph idx="1"/>
          </p:nvPr>
        </p:nvSpPr>
        <p:spPr/>
        <p:txBody>
          <a:bodyPr>
            <a:noAutofit/>
          </a:bodyPr>
          <a:lstStyle/>
          <a:p>
            <a:pPr>
              <a:lnSpc>
                <a:spcPts val="2300"/>
              </a:lnSpc>
            </a:pPr>
            <a:r>
              <a:rPr lang="en-US" dirty="0" smtClean="0">
                <a:solidFill>
                  <a:srgbClr val="C00000"/>
                </a:solidFill>
              </a:rPr>
              <a:t>And it came to pass when the children of men had multiplied that in those days were born unto them beautiful and comely daughters. And the angels, the children of the heaven, saw and lusted after them, and said to one another: 'Come, let us choose us wives from among the children of men and beget us children.' And </a:t>
            </a:r>
            <a:r>
              <a:rPr lang="en-US" dirty="0" err="1" smtClean="0">
                <a:solidFill>
                  <a:srgbClr val="C00000"/>
                </a:solidFill>
              </a:rPr>
              <a:t>Semjâzâ</a:t>
            </a:r>
            <a:r>
              <a:rPr lang="en-US" dirty="0" smtClean="0">
                <a:solidFill>
                  <a:srgbClr val="C00000"/>
                </a:solidFill>
              </a:rPr>
              <a:t>, who was their leader, said unto them: 'I fear ye will not indeed agree to do this deed, and I alone shall have to pay the penalty of a great sin.' And they all answered him and said: 'Let us all swear an oath, and all bind ourselves by mutual imprecations not to abandon this plan but to do this thing.' Then </a:t>
            </a:r>
            <a:r>
              <a:rPr lang="en-US" dirty="0" err="1" smtClean="0">
                <a:solidFill>
                  <a:srgbClr val="C00000"/>
                </a:solidFill>
              </a:rPr>
              <a:t>sware</a:t>
            </a:r>
            <a:r>
              <a:rPr lang="en-US" dirty="0" smtClean="0">
                <a:solidFill>
                  <a:srgbClr val="C00000"/>
                </a:solidFill>
              </a:rPr>
              <a:t> they all together and bound themselves by mutual imprecations upon it. And they were in all two hundred; who descended in the days of Jared on the summit of Mount </a:t>
            </a:r>
            <a:r>
              <a:rPr lang="en-US" dirty="0" err="1" smtClean="0">
                <a:solidFill>
                  <a:srgbClr val="C00000"/>
                </a:solidFill>
              </a:rPr>
              <a:t>Hermon</a:t>
            </a:r>
            <a:r>
              <a:rPr lang="en-US" dirty="0" smtClean="0">
                <a:solidFill>
                  <a:srgbClr val="C00000"/>
                </a:solidFill>
              </a:rPr>
              <a:t>, and they called it Mount </a:t>
            </a:r>
            <a:r>
              <a:rPr lang="en-US" dirty="0" err="1" smtClean="0">
                <a:solidFill>
                  <a:srgbClr val="C00000"/>
                </a:solidFill>
              </a:rPr>
              <a:t>Hermon</a:t>
            </a:r>
            <a:r>
              <a:rPr lang="en-US" dirty="0" smtClean="0">
                <a:solidFill>
                  <a:srgbClr val="C00000"/>
                </a:solidFill>
              </a:rPr>
              <a:t>, because they had sworn and bound themselves by mutual imprecations upon it. And these are the names of their leaders: </a:t>
            </a:r>
            <a:r>
              <a:rPr lang="en-US" dirty="0" err="1" smtClean="0">
                <a:solidFill>
                  <a:srgbClr val="C00000"/>
                </a:solidFill>
              </a:rPr>
              <a:t>Samîazâz</a:t>
            </a:r>
            <a:r>
              <a:rPr lang="en-US" dirty="0" smtClean="0">
                <a:solidFill>
                  <a:srgbClr val="C00000"/>
                </a:solidFill>
              </a:rPr>
              <a:t>, their leader, </a:t>
            </a:r>
            <a:r>
              <a:rPr lang="en-US" dirty="0" err="1" smtClean="0">
                <a:solidFill>
                  <a:srgbClr val="C00000"/>
                </a:solidFill>
              </a:rPr>
              <a:t>Arâkîba</a:t>
            </a:r>
            <a:r>
              <a:rPr lang="en-US" dirty="0" smtClean="0">
                <a:solidFill>
                  <a:srgbClr val="C00000"/>
                </a:solidFill>
              </a:rPr>
              <a:t>, </a:t>
            </a:r>
            <a:r>
              <a:rPr lang="en-US" dirty="0" err="1" smtClean="0">
                <a:solidFill>
                  <a:srgbClr val="C00000"/>
                </a:solidFill>
              </a:rPr>
              <a:t>Râmêêl</a:t>
            </a:r>
            <a:r>
              <a:rPr lang="en-US" dirty="0" smtClean="0">
                <a:solidFill>
                  <a:srgbClr val="C00000"/>
                </a:solidFill>
              </a:rPr>
              <a:t>, </a:t>
            </a:r>
            <a:r>
              <a:rPr lang="en-US" dirty="0" err="1" smtClean="0">
                <a:solidFill>
                  <a:srgbClr val="C00000"/>
                </a:solidFill>
              </a:rPr>
              <a:t>Kôkabîêl</a:t>
            </a:r>
            <a:r>
              <a:rPr lang="en-US" dirty="0" smtClean="0">
                <a:solidFill>
                  <a:srgbClr val="C00000"/>
                </a:solidFill>
              </a:rPr>
              <a:t>, </a:t>
            </a:r>
            <a:r>
              <a:rPr lang="en-US" dirty="0" err="1" smtClean="0">
                <a:solidFill>
                  <a:srgbClr val="C00000"/>
                </a:solidFill>
              </a:rPr>
              <a:t>Tâmîêl</a:t>
            </a:r>
            <a:r>
              <a:rPr lang="en-US" dirty="0" smtClean="0">
                <a:solidFill>
                  <a:srgbClr val="C00000"/>
                </a:solidFill>
              </a:rPr>
              <a:t>, </a:t>
            </a:r>
            <a:r>
              <a:rPr lang="en-US" dirty="0" err="1" smtClean="0">
                <a:solidFill>
                  <a:srgbClr val="C00000"/>
                </a:solidFill>
              </a:rPr>
              <a:t>Râmîêl</a:t>
            </a:r>
            <a:r>
              <a:rPr lang="en-US" dirty="0" smtClean="0">
                <a:solidFill>
                  <a:srgbClr val="C00000"/>
                </a:solidFill>
              </a:rPr>
              <a:t>, </a:t>
            </a:r>
            <a:r>
              <a:rPr lang="en-US" dirty="0" err="1" smtClean="0">
                <a:solidFill>
                  <a:srgbClr val="C00000"/>
                </a:solidFill>
              </a:rPr>
              <a:t>Dânêl</a:t>
            </a:r>
            <a:r>
              <a:rPr lang="en-US" dirty="0" smtClean="0">
                <a:solidFill>
                  <a:srgbClr val="C00000"/>
                </a:solidFill>
              </a:rPr>
              <a:t>, </a:t>
            </a:r>
            <a:r>
              <a:rPr lang="en-US" dirty="0" err="1" smtClean="0">
                <a:solidFill>
                  <a:srgbClr val="C00000"/>
                </a:solidFill>
              </a:rPr>
              <a:t>Êzêqêêl</a:t>
            </a:r>
            <a:r>
              <a:rPr lang="en-US" dirty="0" smtClean="0">
                <a:solidFill>
                  <a:srgbClr val="C00000"/>
                </a:solidFill>
              </a:rPr>
              <a:t>, </a:t>
            </a:r>
            <a:r>
              <a:rPr lang="en-US" dirty="0" err="1" smtClean="0">
                <a:solidFill>
                  <a:srgbClr val="C00000"/>
                </a:solidFill>
              </a:rPr>
              <a:t>Barâqîjâl</a:t>
            </a:r>
            <a:r>
              <a:rPr lang="en-US" dirty="0" smtClean="0">
                <a:solidFill>
                  <a:srgbClr val="C00000"/>
                </a:solidFill>
              </a:rPr>
              <a:t>, </a:t>
            </a:r>
            <a:r>
              <a:rPr lang="en-US" dirty="0" err="1" smtClean="0">
                <a:solidFill>
                  <a:srgbClr val="C00000"/>
                </a:solidFill>
              </a:rPr>
              <a:t>Asâêl</a:t>
            </a:r>
            <a:r>
              <a:rPr lang="en-US" dirty="0" smtClean="0">
                <a:solidFill>
                  <a:srgbClr val="C00000"/>
                </a:solidFill>
              </a:rPr>
              <a:t>, </a:t>
            </a:r>
            <a:r>
              <a:rPr lang="en-US" dirty="0" err="1" smtClean="0">
                <a:solidFill>
                  <a:srgbClr val="C00000"/>
                </a:solidFill>
              </a:rPr>
              <a:t>Armârôs</a:t>
            </a:r>
            <a:r>
              <a:rPr lang="en-US" dirty="0" smtClean="0">
                <a:solidFill>
                  <a:srgbClr val="C00000"/>
                </a:solidFill>
              </a:rPr>
              <a:t>, </a:t>
            </a:r>
            <a:r>
              <a:rPr lang="en-US" dirty="0" err="1" smtClean="0">
                <a:solidFill>
                  <a:srgbClr val="C00000"/>
                </a:solidFill>
              </a:rPr>
              <a:t>Batârêl</a:t>
            </a:r>
            <a:r>
              <a:rPr lang="en-US" dirty="0" smtClean="0">
                <a:solidFill>
                  <a:srgbClr val="C00000"/>
                </a:solidFill>
              </a:rPr>
              <a:t>, </a:t>
            </a:r>
            <a:r>
              <a:rPr lang="en-US" dirty="0" err="1" smtClean="0">
                <a:solidFill>
                  <a:srgbClr val="C00000"/>
                </a:solidFill>
              </a:rPr>
              <a:t>Anânêl</a:t>
            </a:r>
            <a:r>
              <a:rPr lang="en-US" dirty="0" smtClean="0">
                <a:solidFill>
                  <a:srgbClr val="C00000"/>
                </a:solidFill>
              </a:rPr>
              <a:t>, </a:t>
            </a:r>
            <a:r>
              <a:rPr lang="en-US" dirty="0" err="1" smtClean="0">
                <a:solidFill>
                  <a:srgbClr val="C00000"/>
                </a:solidFill>
              </a:rPr>
              <a:t>Zaqîêl</a:t>
            </a:r>
            <a:r>
              <a:rPr lang="en-US" dirty="0" smtClean="0">
                <a:solidFill>
                  <a:srgbClr val="C00000"/>
                </a:solidFill>
              </a:rPr>
              <a:t>, </a:t>
            </a:r>
            <a:r>
              <a:rPr lang="en-US" dirty="0" err="1" smtClean="0">
                <a:solidFill>
                  <a:srgbClr val="C00000"/>
                </a:solidFill>
              </a:rPr>
              <a:t>Samsâpêêl</a:t>
            </a:r>
            <a:r>
              <a:rPr lang="en-US" dirty="0" smtClean="0">
                <a:solidFill>
                  <a:srgbClr val="C00000"/>
                </a:solidFill>
              </a:rPr>
              <a:t>, </a:t>
            </a:r>
            <a:r>
              <a:rPr lang="en-US" dirty="0" err="1" smtClean="0">
                <a:solidFill>
                  <a:srgbClr val="C00000"/>
                </a:solidFill>
              </a:rPr>
              <a:t>Satarêl</a:t>
            </a:r>
            <a:r>
              <a:rPr lang="en-US" dirty="0" smtClean="0">
                <a:solidFill>
                  <a:srgbClr val="C00000"/>
                </a:solidFill>
              </a:rPr>
              <a:t>, </a:t>
            </a:r>
            <a:r>
              <a:rPr lang="en-US" dirty="0" err="1" smtClean="0">
                <a:solidFill>
                  <a:srgbClr val="C00000"/>
                </a:solidFill>
              </a:rPr>
              <a:t>Tûrêl</a:t>
            </a:r>
            <a:r>
              <a:rPr lang="en-US" dirty="0" smtClean="0">
                <a:solidFill>
                  <a:srgbClr val="C00000"/>
                </a:solidFill>
              </a:rPr>
              <a:t>, </a:t>
            </a:r>
            <a:r>
              <a:rPr lang="en-US" dirty="0" err="1" smtClean="0">
                <a:solidFill>
                  <a:srgbClr val="C00000"/>
                </a:solidFill>
              </a:rPr>
              <a:t>Jômjâêl</a:t>
            </a:r>
            <a:r>
              <a:rPr lang="en-US" dirty="0" smtClean="0">
                <a:solidFill>
                  <a:srgbClr val="C00000"/>
                </a:solidFill>
              </a:rPr>
              <a:t>, </a:t>
            </a:r>
            <a:r>
              <a:rPr lang="en-US" dirty="0" err="1" smtClean="0">
                <a:solidFill>
                  <a:srgbClr val="C00000"/>
                </a:solidFill>
              </a:rPr>
              <a:t>Sariêl</a:t>
            </a:r>
            <a:r>
              <a:rPr lang="en-US" dirty="0" smtClean="0">
                <a:solidFill>
                  <a:srgbClr val="C00000"/>
                </a:solidFill>
              </a:rPr>
              <a:t>. These are their chiefs of tens. </a:t>
            </a:r>
            <a:endParaRPr lang="en-ZA" dirty="0" smtClean="0">
              <a:solidFill>
                <a:srgbClr val="C00000"/>
              </a:solidFill>
            </a:endParaRPr>
          </a:p>
          <a:p>
            <a:pPr>
              <a:lnSpc>
                <a:spcPts val="2300"/>
              </a:lnSpc>
            </a:pPr>
            <a:r>
              <a:rPr lang="en-US" dirty="0" smtClean="0"/>
              <a:t> </a:t>
            </a:r>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5</a:t>
            </a:fld>
            <a:endParaRPr lang="en-ZA"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007"/>
          <p:cNvPicPr>
            <a:picLocks noChangeAspect="1" noChangeArrowheads="1"/>
          </p:cNvPicPr>
          <p:nvPr/>
        </p:nvPicPr>
        <p:blipFill>
          <a:blip r:embed="rId2" cstate="email"/>
          <a:srcRect/>
          <a:stretch>
            <a:fillRect/>
          </a:stretch>
        </p:blipFill>
        <p:spPr bwMode="auto">
          <a:xfrm>
            <a:off x="3491880" y="188640"/>
            <a:ext cx="5580112" cy="4185084"/>
          </a:xfrm>
          <a:prstGeom prst="rect">
            <a:avLst/>
          </a:prstGeom>
          <a:noFill/>
          <a:ln w="9525">
            <a:noFill/>
            <a:miter lim="800000"/>
            <a:headEnd/>
            <a:tailEnd/>
          </a:ln>
        </p:spPr>
      </p:pic>
      <p:sp>
        <p:nvSpPr>
          <p:cNvPr id="2" name="Title 1"/>
          <p:cNvSpPr>
            <a:spLocks noGrp="1"/>
          </p:cNvSpPr>
          <p:nvPr>
            <p:ph type="title"/>
          </p:nvPr>
        </p:nvSpPr>
        <p:spPr>
          <a:xfrm>
            <a:off x="457200" y="274638"/>
            <a:ext cx="3034680" cy="1143000"/>
          </a:xfrm>
        </p:spPr>
        <p:txBody>
          <a:bodyPr>
            <a:normAutofit fontScale="90000"/>
          </a:bodyPr>
          <a:lstStyle/>
          <a:p>
            <a:r>
              <a:rPr lang="en-ZA" sz="5400" dirty="0" smtClean="0"/>
              <a:t>GIANTS </a:t>
            </a:r>
            <a:br>
              <a:rPr lang="en-ZA" sz="5400" dirty="0" smtClean="0"/>
            </a:br>
            <a:r>
              <a:rPr lang="en-ZA" sz="5400" dirty="0" smtClean="0"/>
              <a:t>IN GREECE</a:t>
            </a:r>
            <a:endParaRPr lang="en-ZA" sz="5400" dirty="0"/>
          </a:p>
        </p:txBody>
      </p:sp>
      <p:sp>
        <p:nvSpPr>
          <p:cNvPr id="7" name="Content Placeholder 6"/>
          <p:cNvSpPr>
            <a:spLocks noGrp="1"/>
          </p:cNvSpPr>
          <p:nvPr>
            <p:ph idx="1"/>
          </p:nvPr>
        </p:nvSpPr>
        <p:spPr>
          <a:xfrm>
            <a:off x="395536" y="4435896"/>
            <a:ext cx="8229600" cy="2305472"/>
          </a:xfrm>
        </p:spPr>
        <p:txBody>
          <a:bodyPr>
            <a:normAutofit/>
          </a:bodyPr>
          <a:lstStyle/>
          <a:p>
            <a:pPr algn="just"/>
            <a:r>
              <a:rPr lang="en-US" dirty="0" smtClean="0">
                <a:solidFill>
                  <a:srgbClr val="C00000"/>
                </a:solidFill>
              </a:rPr>
              <a:t>And when men could no longer sustain them, the giants turned against them and devoured mankind. And they began to sin against birds, and beasts, and reptiles, and fish, and to devour one another's flesh, and drink the blood. </a:t>
            </a:r>
            <a:r>
              <a:rPr lang="en-US" i="1" dirty="0" smtClean="0">
                <a:solidFill>
                  <a:srgbClr val="C00000"/>
                </a:solidFill>
              </a:rPr>
              <a:t>Then the earth laid accusation against the lawless ones</a:t>
            </a:r>
            <a:r>
              <a:rPr lang="en-US" dirty="0" smtClean="0">
                <a:solidFill>
                  <a:srgbClr val="C00000"/>
                </a:solidFill>
              </a:rPr>
              <a:t>. </a:t>
            </a:r>
            <a:endParaRPr lang="en-ZA" dirty="0" smtClean="0">
              <a:solidFill>
                <a:srgbClr val="C00000"/>
              </a:solidFill>
            </a:endParaRPr>
          </a:p>
          <a:p>
            <a:r>
              <a:rPr lang="en-US" dirty="0" smtClean="0">
                <a:solidFill>
                  <a:srgbClr val="C00000"/>
                </a:solidFill>
              </a:rPr>
              <a:t> </a:t>
            </a:r>
            <a:endParaRPr lang="en-ZA" dirty="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a:t>
            </a:fld>
            <a:endParaRPr lang="en-ZA" dirty="0"/>
          </a:p>
        </p:txBody>
      </p:sp>
      <p:sp>
        <p:nvSpPr>
          <p:cNvPr id="11" name="Text Placeholder 10"/>
          <p:cNvSpPr>
            <a:spLocks noGrp="1"/>
          </p:cNvSpPr>
          <p:nvPr>
            <p:ph type="body" sz="half" idx="4294967295"/>
          </p:nvPr>
        </p:nvSpPr>
        <p:spPr>
          <a:xfrm>
            <a:off x="411559" y="2012107"/>
            <a:ext cx="3008313" cy="2713037"/>
          </a:xfrm>
        </p:spPr>
        <p:txBody>
          <a:bodyPr>
            <a:noAutofit/>
          </a:bodyPr>
          <a:lstStyle/>
          <a:p>
            <a:pPr algn="just"/>
            <a:r>
              <a:rPr lang="en-US" sz="2200" dirty="0" smtClean="0">
                <a:solidFill>
                  <a:srgbClr val="C00000"/>
                </a:solidFill>
              </a:rPr>
              <a:t>And they became pregnant, and they bare great giants, whose height was three thousand ells: Who consumed all the acquisitions of men. </a:t>
            </a:r>
            <a:endParaRPr lang="en-ZA" sz="2200" dirty="0">
              <a:solidFill>
                <a:srgbClr val="C000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003"/>
          <p:cNvPicPr>
            <a:picLocks noChangeAspect="1" noChangeArrowheads="1"/>
          </p:cNvPicPr>
          <p:nvPr/>
        </p:nvPicPr>
        <p:blipFill>
          <a:blip r:embed="rId2" cstate="email"/>
          <a:srcRect/>
          <a:stretch>
            <a:fillRect/>
          </a:stretch>
        </p:blipFill>
        <p:spPr bwMode="auto">
          <a:xfrm>
            <a:off x="0" y="3284984"/>
            <a:ext cx="4572000" cy="3573016"/>
          </a:xfrm>
          <a:prstGeom prst="rect">
            <a:avLst/>
          </a:prstGeom>
          <a:noFill/>
          <a:ln w="9525">
            <a:noFill/>
            <a:miter lim="800000"/>
            <a:headEnd/>
            <a:tailEnd/>
          </a:ln>
        </p:spPr>
      </p:pic>
      <p:pic>
        <p:nvPicPr>
          <p:cNvPr id="1026" name="Picture 2" descr="image009"/>
          <p:cNvPicPr>
            <a:picLocks noChangeAspect="1" noChangeArrowheads="1"/>
          </p:cNvPicPr>
          <p:nvPr/>
        </p:nvPicPr>
        <p:blipFill>
          <a:blip r:embed="rId3" cstate="email"/>
          <a:srcRect/>
          <a:stretch>
            <a:fillRect/>
          </a:stretch>
        </p:blipFill>
        <p:spPr bwMode="auto">
          <a:xfrm>
            <a:off x="1" y="0"/>
            <a:ext cx="4572000" cy="3429000"/>
          </a:xfrm>
          <a:prstGeom prst="rect">
            <a:avLst/>
          </a:prstGeom>
          <a:noFill/>
          <a:ln w="9525">
            <a:noFill/>
            <a:miter lim="800000"/>
            <a:headEnd/>
            <a:tailEnd/>
          </a:ln>
        </p:spPr>
      </p:pic>
      <p:pic>
        <p:nvPicPr>
          <p:cNvPr id="5" name="Picture 2" descr="image005"/>
          <p:cNvPicPr>
            <a:picLocks noChangeAspect="1" noChangeArrowheads="1"/>
          </p:cNvPicPr>
          <p:nvPr/>
        </p:nvPicPr>
        <p:blipFill>
          <a:blip r:embed="rId4" cstate="email"/>
          <a:srcRect/>
          <a:stretch>
            <a:fillRect/>
          </a:stretch>
        </p:blipFill>
        <p:spPr bwMode="auto">
          <a:xfrm>
            <a:off x="4572000" y="0"/>
            <a:ext cx="4572000" cy="3429000"/>
          </a:xfrm>
          <a:prstGeom prst="rect">
            <a:avLst/>
          </a:prstGeom>
          <a:noFill/>
          <a:ln w="9525">
            <a:noFill/>
            <a:miter lim="800000"/>
            <a:headEnd/>
            <a:tailEnd/>
          </a:ln>
        </p:spPr>
      </p:pic>
      <p:pic>
        <p:nvPicPr>
          <p:cNvPr id="7" name="Picture 2" descr="image006"/>
          <p:cNvPicPr>
            <a:picLocks noChangeAspect="1" noChangeArrowheads="1"/>
          </p:cNvPicPr>
          <p:nvPr/>
        </p:nvPicPr>
        <p:blipFill>
          <a:blip r:embed="rId5" cstate="email"/>
          <a:srcRect/>
          <a:stretch>
            <a:fillRect/>
          </a:stretch>
        </p:blipFill>
        <p:spPr bwMode="auto">
          <a:xfrm>
            <a:off x="4355976" y="3266983"/>
            <a:ext cx="4788023" cy="359101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THINGS TAUGHT TO MANKIND</a:t>
            </a:r>
            <a:endParaRPr lang="en-ZA" dirty="0"/>
          </a:p>
        </p:txBody>
      </p:sp>
      <p:sp>
        <p:nvSpPr>
          <p:cNvPr id="3" name="Content Placeholder 2"/>
          <p:cNvSpPr>
            <a:spLocks noGrp="1"/>
          </p:cNvSpPr>
          <p:nvPr>
            <p:ph idx="1"/>
          </p:nvPr>
        </p:nvSpPr>
        <p:spPr/>
        <p:txBody>
          <a:bodyPr>
            <a:normAutofit fontScale="92500" lnSpcReduction="20000"/>
          </a:bodyPr>
          <a:lstStyle/>
          <a:p>
            <a:r>
              <a:rPr lang="en-US" sz="2400" dirty="0" smtClean="0">
                <a:solidFill>
                  <a:srgbClr val="C00000"/>
                </a:solidFill>
              </a:rPr>
              <a:t>And </a:t>
            </a:r>
            <a:r>
              <a:rPr lang="en-US" sz="2400" dirty="0" err="1" smtClean="0">
                <a:solidFill>
                  <a:srgbClr val="C00000"/>
                </a:solidFill>
              </a:rPr>
              <a:t>Azâzêl</a:t>
            </a:r>
            <a:r>
              <a:rPr lang="en-US" sz="2400" dirty="0" smtClean="0">
                <a:solidFill>
                  <a:srgbClr val="C00000"/>
                </a:solidFill>
              </a:rPr>
              <a:t> taught men to make swords, and knives, and shields, and breastplates, and made known to them the metals of the earth and the art of working them, and bracelets, and ornaments, and the use of antimony, and the beautifying of the eyelids, and all kinds of costly stones, and all coloring tinctures. And there arose much godlessness, and they committed fornication, and they were led astray, and became corrupt in all their ways. </a:t>
            </a:r>
          </a:p>
          <a:p>
            <a:pPr marL="268288" indent="-268288">
              <a:buFont typeface="Arial" pitchFamily="34" charset="0"/>
              <a:buChar char="•"/>
            </a:pPr>
            <a:r>
              <a:rPr lang="en-US" sz="2400" dirty="0" err="1" smtClean="0">
                <a:solidFill>
                  <a:srgbClr val="C00000"/>
                </a:solidFill>
              </a:rPr>
              <a:t>Semjâzâ</a:t>
            </a:r>
            <a:r>
              <a:rPr lang="en-US" sz="2400" dirty="0" smtClean="0">
                <a:solidFill>
                  <a:srgbClr val="C00000"/>
                </a:solidFill>
              </a:rPr>
              <a:t> taught enchantments, and root-cuttings, </a:t>
            </a:r>
          </a:p>
          <a:p>
            <a:pPr marL="268288" indent="-268288">
              <a:buFont typeface="Arial" pitchFamily="34" charset="0"/>
              <a:buChar char="•"/>
            </a:pPr>
            <a:r>
              <a:rPr lang="en-US" sz="2400" dirty="0" smtClean="0">
                <a:solidFill>
                  <a:srgbClr val="C00000"/>
                </a:solidFill>
              </a:rPr>
              <a:t>'</a:t>
            </a:r>
            <a:r>
              <a:rPr lang="en-US" sz="2400" dirty="0" err="1" smtClean="0">
                <a:solidFill>
                  <a:srgbClr val="C00000"/>
                </a:solidFill>
              </a:rPr>
              <a:t>Armârôs</a:t>
            </a:r>
            <a:r>
              <a:rPr lang="en-US" sz="2400" dirty="0" smtClean="0">
                <a:solidFill>
                  <a:srgbClr val="C00000"/>
                </a:solidFill>
              </a:rPr>
              <a:t> the resolving of enchantments, </a:t>
            </a:r>
          </a:p>
          <a:p>
            <a:pPr marL="268288" indent="-268288">
              <a:buFont typeface="Arial" pitchFamily="34" charset="0"/>
              <a:buChar char="•"/>
            </a:pPr>
            <a:r>
              <a:rPr lang="en-US" sz="2400" dirty="0" err="1" smtClean="0">
                <a:solidFill>
                  <a:srgbClr val="C00000"/>
                </a:solidFill>
              </a:rPr>
              <a:t>Barâqîjâl</a:t>
            </a:r>
            <a:r>
              <a:rPr lang="en-US" sz="2400" dirty="0" smtClean="0">
                <a:solidFill>
                  <a:srgbClr val="C00000"/>
                </a:solidFill>
              </a:rPr>
              <a:t> (taught) astrology, </a:t>
            </a:r>
          </a:p>
          <a:p>
            <a:pPr marL="268288" indent="-268288">
              <a:buFont typeface="Arial" pitchFamily="34" charset="0"/>
              <a:buChar char="•"/>
            </a:pPr>
            <a:r>
              <a:rPr lang="en-US" sz="2400" dirty="0" err="1" smtClean="0">
                <a:solidFill>
                  <a:srgbClr val="C00000"/>
                </a:solidFill>
              </a:rPr>
              <a:t>Kôkabêl</a:t>
            </a:r>
            <a:r>
              <a:rPr lang="en-US" sz="2400" dirty="0" smtClean="0">
                <a:solidFill>
                  <a:srgbClr val="C00000"/>
                </a:solidFill>
              </a:rPr>
              <a:t> the constellations, </a:t>
            </a:r>
          </a:p>
          <a:p>
            <a:pPr marL="268288" indent="-268288">
              <a:buFont typeface="Arial" pitchFamily="34" charset="0"/>
              <a:buChar char="•"/>
            </a:pPr>
            <a:r>
              <a:rPr lang="en-US" sz="2400" dirty="0" err="1" smtClean="0">
                <a:solidFill>
                  <a:srgbClr val="C00000"/>
                </a:solidFill>
              </a:rPr>
              <a:t>Êzêqêêl</a:t>
            </a:r>
            <a:r>
              <a:rPr lang="en-US" sz="2400" dirty="0" smtClean="0">
                <a:solidFill>
                  <a:srgbClr val="C00000"/>
                </a:solidFill>
              </a:rPr>
              <a:t> the knowledge of the clouds, </a:t>
            </a:r>
          </a:p>
          <a:p>
            <a:pPr marL="268288" indent="-268288">
              <a:buFont typeface="Arial" pitchFamily="34" charset="0"/>
              <a:buChar char="•"/>
            </a:pPr>
            <a:r>
              <a:rPr lang="en-US" sz="2400" dirty="0" err="1" smtClean="0">
                <a:solidFill>
                  <a:srgbClr val="C00000"/>
                </a:solidFill>
              </a:rPr>
              <a:t>Araqiêl</a:t>
            </a:r>
            <a:r>
              <a:rPr lang="en-US" sz="2400" dirty="0" smtClean="0">
                <a:solidFill>
                  <a:srgbClr val="C00000"/>
                </a:solidFill>
              </a:rPr>
              <a:t> the signs of the earth, </a:t>
            </a:r>
          </a:p>
          <a:p>
            <a:pPr marL="268288" indent="-268288">
              <a:buFont typeface="Arial" pitchFamily="34" charset="0"/>
              <a:buChar char="•"/>
            </a:pPr>
            <a:r>
              <a:rPr lang="en-US" sz="2400" dirty="0" err="1" smtClean="0">
                <a:solidFill>
                  <a:srgbClr val="C00000"/>
                </a:solidFill>
              </a:rPr>
              <a:t>Shamsiêl</a:t>
            </a:r>
            <a:r>
              <a:rPr lang="en-US" sz="2400" dirty="0" smtClean="0">
                <a:solidFill>
                  <a:srgbClr val="C00000"/>
                </a:solidFill>
              </a:rPr>
              <a:t> the signs of the sun, and;</a:t>
            </a:r>
          </a:p>
          <a:p>
            <a:pPr marL="268288" indent="-268288">
              <a:buFont typeface="Arial" pitchFamily="34" charset="0"/>
              <a:buChar char="•"/>
            </a:pPr>
            <a:r>
              <a:rPr lang="en-US" sz="2400" dirty="0" err="1" smtClean="0">
                <a:solidFill>
                  <a:srgbClr val="C00000"/>
                </a:solidFill>
              </a:rPr>
              <a:t>Sariêl</a:t>
            </a:r>
            <a:r>
              <a:rPr lang="en-US" sz="2400" dirty="0" smtClean="0">
                <a:solidFill>
                  <a:srgbClr val="C00000"/>
                </a:solidFill>
              </a:rPr>
              <a:t> the course of the moon. And as men perished, they cried, and their cry went up to heaven... </a:t>
            </a:r>
            <a:endParaRPr lang="en-ZA" sz="2400" dirty="0" smtClean="0">
              <a:solidFill>
                <a:srgbClr val="C00000"/>
              </a:solidFill>
            </a:endParaRPr>
          </a:p>
          <a:p>
            <a:endParaRPr lang="en-ZA" dirty="0">
              <a:solidFill>
                <a:srgbClr val="C00000"/>
              </a:solidFill>
            </a:endParaRPr>
          </a:p>
        </p:txBody>
      </p:sp>
      <p:sp>
        <p:nvSpPr>
          <p:cNvPr id="4" name="Slide Number Placeholder 3"/>
          <p:cNvSpPr>
            <a:spLocks noGrp="1"/>
          </p:cNvSpPr>
          <p:nvPr>
            <p:ph type="sldNum" sz="quarter" idx="12"/>
          </p:nvPr>
        </p:nvSpPr>
        <p:spPr/>
        <p:txBody>
          <a:bodyPr/>
          <a:lstStyle/>
          <a:p>
            <a:fld id="{715B7D16-8FAD-4D2D-B977-107333E7495D}" type="slidenum">
              <a:rPr lang="en-ZA" smtClean="0"/>
              <a:pPr/>
              <a:t>8</a:t>
            </a:fld>
            <a:endParaRPr lang="en-ZA"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POINTS TO PONDER</a:t>
            </a:r>
            <a:endParaRPr lang="en-ZA" dirty="0"/>
          </a:p>
        </p:txBody>
      </p:sp>
      <p:sp>
        <p:nvSpPr>
          <p:cNvPr id="3" name="Content Placeholder 2"/>
          <p:cNvSpPr>
            <a:spLocks noGrp="1"/>
          </p:cNvSpPr>
          <p:nvPr>
            <p:ph idx="1"/>
          </p:nvPr>
        </p:nvSpPr>
        <p:spPr/>
        <p:txBody>
          <a:bodyPr>
            <a:normAutofit lnSpcReduction="10000"/>
          </a:bodyPr>
          <a:lstStyle/>
          <a:p>
            <a:pPr marL="457200" indent="-457200">
              <a:buFont typeface="+mj-lt"/>
              <a:buAutoNum type="arabicPeriod"/>
            </a:pPr>
            <a:r>
              <a:rPr lang="en-US" dirty="0" smtClean="0">
                <a:solidFill>
                  <a:srgbClr val="C00000"/>
                </a:solidFill>
              </a:rPr>
              <a:t>Secrets of Heaven: </a:t>
            </a:r>
            <a:r>
              <a:rPr lang="en-US" dirty="0" smtClean="0">
                <a:solidFill>
                  <a:srgbClr val="C00000"/>
                </a:solidFill>
              </a:rPr>
              <a:t>5 You </a:t>
            </a:r>
            <a:r>
              <a:rPr lang="en-US" dirty="0" smtClean="0">
                <a:solidFill>
                  <a:srgbClr val="C00000"/>
                </a:solidFill>
              </a:rPr>
              <a:t>have seen what </a:t>
            </a:r>
            <a:r>
              <a:rPr lang="en-US" dirty="0" err="1" smtClean="0">
                <a:solidFill>
                  <a:srgbClr val="C00000"/>
                </a:solidFill>
              </a:rPr>
              <a:t>Azazyel</a:t>
            </a:r>
            <a:r>
              <a:rPr lang="en-US" dirty="0" smtClean="0">
                <a:solidFill>
                  <a:srgbClr val="C00000"/>
                </a:solidFill>
              </a:rPr>
              <a:t> has done, how he has taught every species of iniquity upon earth, and has disclosed to the world all the secret things which are done in the heavens.</a:t>
            </a:r>
          </a:p>
          <a:p>
            <a:pPr marL="457200" indent="-457200">
              <a:buFont typeface="+mj-lt"/>
              <a:buAutoNum type="arabicPeriod"/>
            </a:pPr>
            <a:r>
              <a:rPr lang="en-US" dirty="0" smtClean="0">
                <a:solidFill>
                  <a:srgbClr val="C00000"/>
                </a:solidFill>
              </a:rPr>
              <a:t>Evil Spirits: </a:t>
            </a:r>
            <a:r>
              <a:rPr lang="en-US" dirty="0" smtClean="0">
                <a:solidFill>
                  <a:srgbClr val="C00000"/>
                </a:solidFill>
              </a:rPr>
              <a:t>8 Now </a:t>
            </a:r>
            <a:r>
              <a:rPr lang="en-US" dirty="0" smtClean="0">
                <a:solidFill>
                  <a:srgbClr val="C00000"/>
                </a:solidFill>
              </a:rPr>
              <a:t>the giants, who have been born of spirit and of flesh, shall be called upon earth evil spirits, and on earth shall be their habitation. Evil spirits shall proceed from their flesh, because they were created from above; from the holy Watchers was their beginning and primary foundation. Evil spirits shall they be upon earth, and the spirits of the wicked shall they be called. The habitation of the spirits of heaven shall be in heaven; but upon earth shall be the habitation of terrestrial spirits, who are born on earth. (24) 10They shall cause lamentation. No food shall they eat; and they shall be thirsty; they shall be concealed, and shall not (26) rise up against the sons of men, and against women; for they come forth during the days of slaughter and destruction. </a:t>
            </a:r>
            <a:endParaRPr lang="en-ZA" dirty="0" smtClean="0">
              <a:solidFill>
                <a:srgbClr val="C00000"/>
              </a:solidFill>
            </a:endParaRPr>
          </a:p>
          <a:p>
            <a:pPr marL="457200" indent="-457200">
              <a:buFont typeface="+mj-lt"/>
              <a:buAutoNum type="arabicPeriod"/>
            </a:pPr>
            <a:endParaRPr lang="en-ZA" dirty="0" smtClean="0">
              <a:solidFill>
                <a:srgbClr val="C00000"/>
              </a:solidFill>
            </a:endParaRPr>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9</a:t>
            </a:fld>
            <a:endParaRPr lang="en-ZA"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ZA" dirty="0" smtClean="0"/>
              <a:t>120 YEARS</a:t>
            </a:r>
            <a:endParaRPr lang="en-ZA" dirty="0"/>
          </a:p>
        </p:txBody>
      </p:sp>
      <p:sp>
        <p:nvSpPr>
          <p:cNvPr id="7" name="Content Placeholder 6"/>
          <p:cNvSpPr>
            <a:spLocks noGrp="1"/>
          </p:cNvSpPr>
          <p:nvPr>
            <p:ph idx="1"/>
          </p:nvPr>
        </p:nvSpPr>
        <p:spPr/>
        <p:txBody>
          <a:bodyPr>
            <a:normAutofit/>
          </a:bodyPr>
          <a:lstStyle/>
          <a:p>
            <a:pPr algn="ctr"/>
            <a:r>
              <a:rPr lang="en-ZA" i="1" dirty="0" smtClean="0">
                <a:solidFill>
                  <a:srgbClr val="004821"/>
                </a:solidFill>
              </a:rPr>
              <a:t>And </a:t>
            </a:r>
            <a:r>
              <a:rPr lang="he-IL" i="1" dirty="0" smtClean="0">
                <a:solidFill>
                  <a:srgbClr val="004821"/>
                </a:solidFill>
              </a:rPr>
              <a:t>יהוה</a:t>
            </a:r>
            <a:r>
              <a:rPr lang="en-ZA" i="1" dirty="0" smtClean="0">
                <a:solidFill>
                  <a:srgbClr val="004821"/>
                </a:solidFill>
              </a:rPr>
              <a:t> said, “My Spirit shall not strive with man forever in his going astray. He is flesh, and his days shall be one hundred and twenty years.” </a:t>
            </a:r>
            <a:r>
              <a:rPr lang="en-ZA" b="1" i="1" dirty="0" smtClean="0">
                <a:solidFill>
                  <a:srgbClr val="004821"/>
                </a:solidFill>
              </a:rPr>
              <a:t>(Genesis 6:3)</a:t>
            </a:r>
          </a:p>
          <a:p>
            <a:r>
              <a:rPr lang="en-ZA" dirty="0" smtClean="0"/>
              <a:t>Even after the flood, men still lived to be 500 plus years old so what is </a:t>
            </a:r>
            <a:r>
              <a:rPr lang="he-IL" dirty="0" smtClean="0"/>
              <a:t>יהוה</a:t>
            </a:r>
            <a:r>
              <a:rPr lang="en-ZA" dirty="0" smtClean="0"/>
              <a:t> talking about here? What </a:t>
            </a:r>
            <a:r>
              <a:rPr lang="he-IL" dirty="0" smtClean="0"/>
              <a:t>יהוה</a:t>
            </a:r>
            <a:r>
              <a:rPr lang="en-ZA" dirty="0" smtClean="0"/>
              <a:t> was saying was that He would destroy mankind with the flood in 120 years. Of further interest here is that 120 is the numeric value of</a:t>
            </a:r>
          </a:p>
          <a:p>
            <a:pPr marL="360363" indent="-360363" algn="just">
              <a:buFont typeface="Arial" pitchFamily="34" charset="0"/>
              <a:buChar char="•"/>
            </a:pPr>
            <a:r>
              <a:rPr lang="en-ZA" i="1" dirty="0" smtClean="0">
                <a:solidFill>
                  <a:srgbClr val="C00000"/>
                </a:solidFill>
              </a:rPr>
              <a:t>“</a:t>
            </a:r>
            <a:r>
              <a:rPr lang="en-ZA" i="1" dirty="0" err="1" smtClean="0">
                <a:solidFill>
                  <a:srgbClr val="C00000"/>
                </a:solidFill>
              </a:rPr>
              <a:t>l‟mayim</a:t>
            </a:r>
            <a:r>
              <a:rPr lang="en-ZA" i="1" dirty="0" smtClean="0">
                <a:solidFill>
                  <a:srgbClr val="C00000"/>
                </a:solidFill>
              </a:rPr>
              <a:t>” in Genesis 1:6, which means “from water”;</a:t>
            </a:r>
          </a:p>
          <a:p>
            <a:pPr marL="360363" indent="-360363" algn="just">
              <a:buFont typeface="Arial" pitchFamily="34" charset="0"/>
              <a:buChar char="•"/>
            </a:pPr>
            <a:r>
              <a:rPr lang="en-ZA" i="1" dirty="0" smtClean="0">
                <a:solidFill>
                  <a:srgbClr val="C00000"/>
                </a:solidFill>
              </a:rPr>
              <a:t>“</a:t>
            </a:r>
            <a:r>
              <a:rPr lang="en-ZA" i="1" dirty="0" err="1" smtClean="0">
                <a:solidFill>
                  <a:srgbClr val="C00000"/>
                </a:solidFill>
              </a:rPr>
              <a:t>mo‟ed</a:t>
            </a:r>
            <a:r>
              <a:rPr lang="en-ZA" i="1" dirty="0" smtClean="0">
                <a:solidFill>
                  <a:srgbClr val="C00000"/>
                </a:solidFill>
              </a:rPr>
              <a:t>” or “appointed time” from Exodus 9:5;</a:t>
            </a:r>
          </a:p>
          <a:p>
            <a:pPr marL="360363" indent="-360363" algn="just">
              <a:buFont typeface="Arial" pitchFamily="34" charset="0"/>
              <a:buChar char="•"/>
            </a:pPr>
            <a:r>
              <a:rPr lang="en-ZA" i="1" dirty="0" smtClean="0">
                <a:solidFill>
                  <a:srgbClr val="C00000"/>
                </a:solidFill>
              </a:rPr>
              <a:t>“</a:t>
            </a:r>
            <a:r>
              <a:rPr lang="en-ZA" i="1" dirty="0" err="1" smtClean="0">
                <a:solidFill>
                  <a:srgbClr val="C00000"/>
                </a:solidFill>
              </a:rPr>
              <a:t>am‟muwd</a:t>
            </a:r>
            <a:r>
              <a:rPr lang="en-ZA" i="1" dirty="0" smtClean="0">
                <a:solidFill>
                  <a:srgbClr val="C00000"/>
                </a:solidFill>
              </a:rPr>
              <a:t>” or “pillar” from Exodus 13:22;</a:t>
            </a:r>
          </a:p>
          <a:p>
            <a:pPr marL="360363" indent="-360363" algn="just">
              <a:buFont typeface="Arial" pitchFamily="34" charset="0"/>
              <a:buChar char="•"/>
            </a:pPr>
            <a:r>
              <a:rPr lang="en-ZA" i="1" dirty="0" smtClean="0">
                <a:solidFill>
                  <a:srgbClr val="C00000"/>
                </a:solidFill>
              </a:rPr>
              <a:t>“Nisi”, “my Banner”, and;</a:t>
            </a:r>
          </a:p>
          <a:p>
            <a:pPr marL="360363" indent="-360363" algn="just">
              <a:buFont typeface="Arial" pitchFamily="34" charset="0"/>
              <a:buChar char="•"/>
            </a:pPr>
            <a:r>
              <a:rPr lang="en-ZA" i="1" dirty="0" smtClean="0">
                <a:solidFill>
                  <a:srgbClr val="C00000"/>
                </a:solidFill>
              </a:rPr>
              <a:t>“</a:t>
            </a:r>
            <a:r>
              <a:rPr lang="en-ZA" i="1" dirty="0" err="1" smtClean="0">
                <a:solidFill>
                  <a:srgbClr val="C00000"/>
                </a:solidFill>
              </a:rPr>
              <a:t>v‟padah</a:t>
            </a:r>
            <a:r>
              <a:rPr lang="en-ZA" i="1" dirty="0" smtClean="0">
                <a:solidFill>
                  <a:srgbClr val="C00000"/>
                </a:solidFill>
              </a:rPr>
              <a:t>” or “and redeemed you”</a:t>
            </a:r>
          </a:p>
          <a:p>
            <a:pPr algn="ctr"/>
            <a:r>
              <a:rPr lang="en-ZA" i="1" dirty="0" smtClean="0"/>
              <a:t>At the appointed time your pillar and banner will redeem you from water. </a:t>
            </a:r>
            <a:r>
              <a:rPr lang="en-ZA" dirty="0" err="1" smtClean="0"/>
              <a:t>No’ach</a:t>
            </a:r>
            <a:r>
              <a:rPr lang="en-ZA" dirty="0" smtClean="0"/>
              <a:t> and his family are a picture of that redemption.</a:t>
            </a:r>
          </a:p>
          <a:p>
            <a:pPr marL="457200" indent="-457200" algn="just">
              <a:buFont typeface="+mj-lt"/>
              <a:buAutoNum type="arabicPeriod"/>
            </a:pPr>
            <a:endParaRPr lang="en-ZA" dirty="0" smtClean="0"/>
          </a:p>
          <a:p>
            <a:endParaRPr lang="en-ZA"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NOAH AND LOT</a:t>
            </a:r>
            <a:endParaRPr lang="en-ZA" dirty="0"/>
          </a:p>
        </p:txBody>
      </p:sp>
      <p:sp>
        <p:nvSpPr>
          <p:cNvPr id="3" name="Content Placeholder 2"/>
          <p:cNvSpPr>
            <a:spLocks noGrp="1"/>
          </p:cNvSpPr>
          <p:nvPr>
            <p:ph idx="1"/>
          </p:nvPr>
        </p:nvSpPr>
        <p:spPr/>
        <p:txBody>
          <a:bodyPr>
            <a:normAutofit/>
          </a:bodyPr>
          <a:lstStyle/>
          <a:p>
            <a:r>
              <a:rPr lang="en-ZA" dirty="0" smtClean="0"/>
              <a:t>The flood story is referred to in two of the Gospel accounts as an indicator of end-times. In Matthew and Luke we read of end-times being compared to </a:t>
            </a:r>
            <a:r>
              <a:rPr lang="en-ZA" i="1" dirty="0" smtClean="0"/>
              <a:t>“the days of Noah”,</a:t>
            </a:r>
            <a:r>
              <a:rPr lang="en-ZA" dirty="0" smtClean="0"/>
              <a:t> while Luke expands the description of the times to include </a:t>
            </a:r>
            <a:r>
              <a:rPr lang="en-ZA" i="1" dirty="0" smtClean="0"/>
              <a:t>“the days of Lot”. </a:t>
            </a:r>
            <a:r>
              <a:rPr lang="en-ZA" dirty="0" smtClean="0"/>
              <a:t>Both Noah and Lot were saved from massive judgments due to the violence and evil of the people. Their stories have some similarities, but there are also many differences. </a:t>
            </a:r>
          </a:p>
          <a:p>
            <a:pPr marL="457200" indent="-457200">
              <a:buFont typeface="+mj-lt"/>
              <a:buAutoNum type="arabicPeriod"/>
            </a:pPr>
            <a:r>
              <a:rPr lang="en-ZA" dirty="0" smtClean="0">
                <a:solidFill>
                  <a:srgbClr val="C00000"/>
                </a:solidFill>
              </a:rPr>
              <a:t>Since both scenarios appear to be a picture of what it will be like before </a:t>
            </a:r>
            <a:r>
              <a:rPr lang="he-IL" dirty="0" smtClean="0">
                <a:solidFill>
                  <a:srgbClr val="C00000"/>
                </a:solidFill>
              </a:rPr>
              <a:t>יהושע</a:t>
            </a:r>
            <a:r>
              <a:rPr lang="en-ZA" dirty="0" smtClean="0">
                <a:solidFill>
                  <a:srgbClr val="C00000"/>
                </a:solidFill>
              </a:rPr>
              <a:t> returns, what does this mean? </a:t>
            </a:r>
          </a:p>
          <a:p>
            <a:pPr marL="457200" indent="-457200">
              <a:buFont typeface="+mj-lt"/>
              <a:buAutoNum type="arabicPeriod"/>
            </a:pPr>
            <a:r>
              <a:rPr lang="en-ZA" dirty="0" smtClean="0">
                <a:solidFill>
                  <a:srgbClr val="C00000"/>
                </a:solidFill>
              </a:rPr>
              <a:t>Will there be two different people groups….one represented by Noah and one by Lot, who will be saved?  </a:t>
            </a:r>
          </a:p>
          <a:p>
            <a:r>
              <a:rPr lang="en-ZA" dirty="0" smtClean="0"/>
              <a:t>To answer these questions, we will take a look at the lives of both of these men. Then we will end by making what may turn out to be some surprising conclusions.</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11</a:t>
            </a:fld>
            <a:endParaRPr lang="en-Z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MATTHEW 24: 32-39</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“And learn this parable from the fig tree: When its branch has already become tender and puts forth leaves, you know that the summer is near. “So you also, when you see all these, know that He is near, at the doors. “Truly, I say to you, this generation shall by no means pass away until all this takes place. “The heaven and the earth shall pass away, but My words shall by no means pass away. “But concerning that day and the hour no one knows, not even the messengers of the heavens, but My Father only. “And as the days of Noaḥ, so also shall the coming of the Son of </a:t>
            </a:r>
            <a:r>
              <a:rPr lang="en-ZA" i="1" dirty="0" err="1" smtClean="0">
                <a:solidFill>
                  <a:srgbClr val="004821"/>
                </a:solidFill>
              </a:rPr>
              <a:t>Aḏam</a:t>
            </a:r>
            <a:r>
              <a:rPr lang="en-ZA" i="1" dirty="0" smtClean="0">
                <a:solidFill>
                  <a:srgbClr val="004821"/>
                </a:solidFill>
              </a:rPr>
              <a:t> be. “For as they were in the days before the flood, eating and drinking, marrying and giving in marriage, until the day that Noaḥ entered into the ark, and they did not know until the flood came and took them all away, so also shall the coming of the Son of </a:t>
            </a:r>
            <a:r>
              <a:rPr lang="en-ZA" i="1" dirty="0" err="1" smtClean="0">
                <a:solidFill>
                  <a:srgbClr val="004821"/>
                </a:solidFill>
              </a:rPr>
              <a:t>Aḏam</a:t>
            </a:r>
            <a:r>
              <a:rPr lang="en-ZA" i="1" dirty="0" smtClean="0">
                <a:solidFill>
                  <a:srgbClr val="004821"/>
                </a:solidFill>
              </a:rPr>
              <a:t> be. </a:t>
            </a:r>
            <a:r>
              <a:rPr lang="en-ZA" b="1" i="1" dirty="0" smtClean="0">
                <a:solidFill>
                  <a:srgbClr val="004821"/>
                </a:solidFill>
              </a:rPr>
              <a:t>(Matthew 24:32-39)</a:t>
            </a:r>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12</a:t>
            </a:fld>
            <a:endParaRPr lang="en-ZA"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2 PETER 2:4-9</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For if Elohim did not spare the messengers who sinned, but sent them to </a:t>
            </a:r>
            <a:r>
              <a:rPr lang="en-ZA" i="1" dirty="0" err="1" smtClean="0">
                <a:solidFill>
                  <a:srgbClr val="004821"/>
                </a:solidFill>
              </a:rPr>
              <a:t>Tartaros</a:t>
            </a:r>
            <a:r>
              <a:rPr lang="en-ZA" i="1" dirty="0" smtClean="0">
                <a:solidFill>
                  <a:srgbClr val="004821"/>
                </a:solidFill>
              </a:rPr>
              <a:t>, and delivered them into chains of darkness, to be kept for judgment, and did not spare the world of old, but preserved Noaḥ, a </a:t>
            </a:r>
            <a:r>
              <a:rPr lang="en-ZA" i="1" dirty="0" err="1" smtClean="0">
                <a:solidFill>
                  <a:srgbClr val="004821"/>
                </a:solidFill>
              </a:rPr>
              <a:t>proclaimer</a:t>
            </a:r>
            <a:r>
              <a:rPr lang="en-ZA" i="1" dirty="0" smtClean="0">
                <a:solidFill>
                  <a:srgbClr val="004821"/>
                </a:solidFill>
              </a:rPr>
              <a:t> of righteousness, and seven others, bringing in the flood on the world of the wicked, and having reduced to ashes the cities of </a:t>
            </a:r>
            <a:r>
              <a:rPr lang="en-ZA" i="1" dirty="0" err="1" smtClean="0">
                <a:solidFill>
                  <a:srgbClr val="004821"/>
                </a:solidFill>
              </a:rPr>
              <a:t>Seḏom</a:t>
            </a:r>
            <a:r>
              <a:rPr lang="en-ZA" i="1" dirty="0" smtClean="0">
                <a:solidFill>
                  <a:srgbClr val="004821"/>
                </a:solidFill>
              </a:rPr>
              <a:t> and </a:t>
            </a:r>
            <a:r>
              <a:rPr lang="en-ZA" i="1" dirty="0" err="1" smtClean="0">
                <a:solidFill>
                  <a:srgbClr val="004821"/>
                </a:solidFill>
              </a:rPr>
              <a:t>Amorah</a:t>
            </a:r>
            <a:r>
              <a:rPr lang="en-ZA" i="1" dirty="0" smtClean="0">
                <a:solidFill>
                  <a:srgbClr val="004821"/>
                </a:solidFill>
              </a:rPr>
              <a:t> condemned them to destruction – having made them an example to those who afterward would live wickedly, and rescued righteous Lot, who was oppressed with the indecent behaviour of the lawless (for day after day that righteous man, dwelling among them, tortured his righteous being by seeing and hearing their lawless works), then </a:t>
            </a:r>
            <a:r>
              <a:rPr lang="he-IL" i="1" dirty="0" smtClean="0">
                <a:solidFill>
                  <a:srgbClr val="004821"/>
                </a:solidFill>
              </a:rPr>
              <a:t>יהוה</a:t>
            </a:r>
            <a:r>
              <a:rPr lang="en-ZA" i="1" dirty="0" smtClean="0">
                <a:solidFill>
                  <a:srgbClr val="004821"/>
                </a:solidFill>
              </a:rPr>
              <a:t> knows how to rescue the reverent ones from trial and to keep the unrighteous unto the day of judgment, to be punished, </a:t>
            </a:r>
            <a:r>
              <a:rPr lang="en-ZA" b="1" i="1" dirty="0" smtClean="0">
                <a:solidFill>
                  <a:srgbClr val="004821"/>
                </a:solidFill>
              </a:rPr>
              <a:t>(2 Peter 2:4-9)</a:t>
            </a:r>
          </a:p>
          <a:p>
            <a:endParaRPr lang="en-US" dirty="0" smtClean="0"/>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13</a:t>
            </a:fld>
            <a:endParaRPr lang="en-ZA"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LUKE 17:26-30</a:t>
            </a:r>
            <a:endParaRPr lang="en-ZA" dirty="0"/>
          </a:p>
        </p:txBody>
      </p:sp>
      <p:sp>
        <p:nvSpPr>
          <p:cNvPr id="3" name="Content Placeholder 2"/>
          <p:cNvSpPr>
            <a:spLocks noGrp="1"/>
          </p:cNvSpPr>
          <p:nvPr>
            <p:ph idx="1"/>
          </p:nvPr>
        </p:nvSpPr>
        <p:spPr/>
        <p:txBody>
          <a:bodyPr/>
          <a:lstStyle/>
          <a:p>
            <a:pPr algn="ctr"/>
            <a:r>
              <a:rPr lang="en-ZA" i="1" dirty="0" smtClean="0">
                <a:solidFill>
                  <a:srgbClr val="004821"/>
                </a:solidFill>
              </a:rPr>
              <a:t>“And as it came to be in the days of Noaḥ, so also shall it be in the days of the Son of </a:t>
            </a:r>
            <a:r>
              <a:rPr lang="en-ZA" i="1" dirty="0" err="1" smtClean="0">
                <a:solidFill>
                  <a:srgbClr val="004821"/>
                </a:solidFill>
              </a:rPr>
              <a:t>Aḏam</a:t>
            </a:r>
            <a:r>
              <a:rPr lang="en-ZA" i="1" dirty="0" smtClean="0">
                <a:solidFill>
                  <a:srgbClr val="004821"/>
                </a:solidFill>
              </a:rPr>
              <a:t>: “They were eating, they were drinking, they were marrying, they were given in marriage, until the day that Noaḥ went into the ark, and the flood came and destroyed them all. “And likewise, as it came to be in the days of Lot: They were eating, they were drinking, they were buying, they were selling, they were planting, they were building, but on the day Lot went out of </a:t>
            </a:r>
            <a:r>
              <a:rPr lang="en-ZA" i="1" dirty="0" err="1" smtClean="0">
                <a:solidFill>
                  <a:srgbClr val="004821"/>
                </a:solidFill>
              </a:rPr>
              <a:t>Seḏom</a:t>
            </a:r>
            <a:r>
              <a:rPr lang="en-ZA" i="1" dirty="0" smtClean="0">
                <a:solidFill>
                  <a:srgbClr val="004821"/>
                </a:solidFill>
              </a:rPr>
              <a:t> it rained fire and sulphur from heaven and destroyed all. “It shall be the same in the day the Son of </a:t>
            </a:r>
            <a:r>
              <a:rPr lang="en-ZA" i="1" dirty="0" err="1" smtClean="0">
                <a:solidFill>
                  <a:srgbClr val="004821"/>
                </a:solidFill>
              </a:rPr>
              <a:t>Aḏam</a:t>
            </a:r>
            <a:r>
              <a:rPr lang="en-ZA" i="1" dirty="0" smtClean="0">
                <a:solidFill>
                  <a:srgbClr val="004821"/>
                </a:solidFill>
              </a:rPr>
              <a:t> is revealed. </a:t>
            </a:r>
            <a:r>
              <a:rPr lang="en-ZA" b="1" i="1" dirty="0" smtClean="0">
                <a:solidFill>
                  <a:srgbClr val="004821"/>
                </a:solidFill>
              </a:rPr>
              <a:t>(Luke 17:26-30)</a:t>
            </a:r>
          </a:p>
          <a:p>
            <a:r>
              <a:rPr lang="en-ZA" dirty="0" smtClean="0"/>
              <a:t>Let’s compare the environment of both Noah and Lot, observe how they interacted there, and see if we can find significance for our day:</a:t>
            </a:r>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14</a:t>
            </a:fld>
            <a:endParaRPr lang="en-ZA"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WICKEDNESS / VIOLENCE</a:t>
            </a:r>
            <a:endParaRPr lang="en-ZA" dirty="0"/>
          </a:p>
        </p:txBody>
      </p:sp>
      <p:sp>
        <p:nvSpPr>
          <p:cNvPr id="3" name="Content Placeholder 2"/>
          <p:cNvSpPr>
            <a:spLocks noGrp="1"/>
          </p:cNvSpPr>
          <p:nvPr>
            <p:ph idx="1"/>
          </p:nvPr>
        </p:nvSpPr>
        <p:spPr/>
        <p:txBody>
          <a:bodyPr>
            <a:normAutofit/>
          </a:bodyPr>
          <a:lstStyle/>
          <a:p>
            <a:pPr marL="360363" indent="-360363">
              <a:buFont typeface="Arial" pitchFamily="34" charset="0"/>
              <a:buChar char="•"/>
            </a:pPr>
            <a:r>
              <a:rPr lang="en-ZA" i="1" dirty="0" smtClean="0">
                <a:solidFill>
                  <a:srgbClr val="004821"/>
                </a:solidFill>
              </a:rPr>
              <a:t>and Elohim said to Noaḥ, “The end of all flesh has come before Me, for the earth is filled with violence through them. And see, I am going to destroy them from the earth. </a:t>
            </a:r>
            <a:r>
              <a:rPr lang="en-ZA" b="1" i="1" dirty="0" smtClean="0">
                <a:solidFill>
                  <a:srgbClr val="004821"/>
                </a:solidFill>
              </a:rPr>
              <a:t>(Genesis 6:13)</a:t>
            </a:r>
          </a:p>
          <a:p>
            <a:pPr marL="360363" indent="-360363">
              <a:buFont typeface="Arial" pitchFamily="34" charset="0"/>
              <a:buChar char="•"/>
            </a:pPr>
            <a:r>
              <a:rPr lang="en-ZA" i="1" dirty="0" smtClean="0">
                <a:solidFill>
                  <a:srgbClr val="004821"/>
                </a:solidFill>
              </a:rPr>
              <a:t>And </a:t>
            </a:r>
            <a:r>
              <a:rPr lang="he-IL" i="1" dirty="0" smtClean="0">
                <a:solidFill>
                  <a:srgbClr val="004821"/>
                </a:solidFill>
              </a:rPr>
              <a:t>יהוה</a:t>
            </a:r>
            <a:r>
              <a:rPr lang="en-ZA" i="1" dirty="0" smtClean="0">
                <a:solidFill>
                  <a:srgbClr val="004821"/>
                </a:solidFill>
              </a:rPr>
              <a:t> said, “Because the outcry against </a:t>
            </a:r>
            <a:r>
              <a:rPr lang="en-ZA" i="1" dirty="0" err="1" smtClean="0">
                <a:solidFill>
                  <a:srgbClr val="004821"/>
                </a:solidFill>
              </a:rPr>
              <a:t>Seḏom</a:t>
            </a:r>
            <a:r>
              <a:rPr lang="en-ZA" i="1" dirty="0" smtClean="0">
                <a:solidFill>
                  <a:srgbClr val="004821"/>
                </a:solidFill>
              </a:rPr>
              <a:t> and </a:t>
            </a:r>
            <a:r>
              <a:rPr lang="en-ZA" i="1" dirty="0" err="1" smtClean="0">
                <a:solidFill>
                  <a:srgbClr val="004821"/>
                </a:solidFill>
              </a:rPr>
              <a:t>Amorah</a:t>
            </a:r>
            <a:r>
              <a:rPr lang="en-ZA" i="1" dirty="0" smtClean="0">
                <a:solidFill>
                  <a:srgbClr val="004821"/>
                </a:solidFill>
              </a:rPr>
              <a:t> is great, and because their sin is very heavy, </a:t>
            </a:r>
            <a:r>
              <a:rPr lang="en-ZA" b="1" i="1" dirty="0" smtClean="0">
                <a:solidFill>
                  <a:srgbClr val="004821"/>
                </a:solidFill>
              </a:rPr>
              <a:t>(Genesis 18:20)</a:t>
            </a:r>
          </a:p>
          <a:p>
            <a:r>
              <a:rPr lang="en-ZA" dirty="0" smtClean="0"/>
              <a:t>It’s pretty obvious that the world today is full of wickedness and violence. What is interesting is that the Hebrew word for violence is pronounced the same way as the group of terrorists fighting against Israel today….HAMAS. HAMAS is an acronym for an Islamic resistance movement that focuses on the annihilation of Israel.</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15</a:t>
            </a:fld>
            <a:endParaRPr lang="en-ZA"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RESPONSE TO ENVIROMENT</a:t>
            </a:r>
            <a:endParaRPr lang="en-ZA" dirty="0"/>
          </a:p>
        </p:txBody>
      </p:sp>
      <p:sp>
        <p:nvSpPr>
          <p:cNvPr id="3" name="Content Placeholder 2"/>
          <p:cNvSpPr>
            <a:spLocks noGrp="1"/>
          </p:cNvSpPr>
          <p:nvPr>
            <p:ph idx="1"/>
          </p:nvPr>
        </p:nvSpPr>
        <p:spPr/>
        <p:txBody>
          <a:bodyPr>
            <a:noAutofit/>
          </a:bodyPr>
          <a:lstStyle/>
          <a:p>
            <a:pPr marL="360363" indent="-360363">
              <a:lnSpc>
                <a:spcPts val="2200"/>
              </a:lnSpc>
              <a:buFont typeface="Arial" pitchFamily="34" charset="0"/>
              <a:buChar char="•"/>
            </a:pPr>
            <a:r>
              <a:rPr lang="en-ZA" i="1" dirty="0" smtClean="0">
                <a:solidFill>
                  <a:srgbClr val="004821"/>
                </a:solidFill>
              </a:rPr>
              <a:t>But Noaḥ found favour in the eyes of </a:t>
            </a:r>
            <a:r>
              <a:rPr lang="he-IL" i="1" dirty="0" smtClean="0">
                <a:solidFill>
                  <a:srgbClr val="004821"/>
                </a:solidFill>
              </a:rPr>
              <a:t>יהוה</a:t>
            </a:r>
            <a:r>
              <a:rPr lang="en-ZA" i="1" dirty="0" smtClean="0">
                <a:solidFill>
                  <a:srgbClr val="004821"/>
                </a:solidFill>
              </a:rPr>
              <a:t>. This is the genealogy of Noaḥ. Noaḥ was a righteous man, perfect in his generations. Noaḥ walked with Elohim. </a:t>
            </a:r>
            <a:r>
              <a:rPr lang="en-ZA" b="1" i="1" dirty="0" smtClean="0">
                <a:solidFill>
                  <a:srgbClr val="004821"/>
                </a:solidFill>
              </a:rPr>
              <a:t>(Genesis 6:8-9)</a:t>
            </a:r>
            <a:r>
              <a:rPr lang="en-ZA" b="1" dirty="0" smtClean="0"/>
              <a:t> </a:t>
            </a:r>
            <a:r>
              <a:rPr lang="en-ZA" dirty="0" smtClean="0"/>
              <a:t>Noah found grace and was able to live righteously, and in the midst of an evil generation he was able to walk out his faith</a:t>
            </a:r>
          </a:p>
          <a:p>
            <a:pPr marL="360363" indent="-360363">
              <a:lnSpc>
                <a:spcPts val="2200"/>
              </a:lnSpc>
              <a:buFont typeface="Arial" pitchFamily="34" charset="0"/>
              <a:buChar char="•"/>
            </a:pPr>
            <a:r>
              <a:rPr lang="en-ZA" i="1" dirty="0" smtClean="0">
                <a:solidFill>
                  <a:srgbClr val="004821"/>
                </a:solidFill>
              </a:rPr>
              <a:t>(for day after day that righteous man, dwelling among them, tortured his righteous being by seeing and hearing their lawless works), </a:t>
            </a:r>
            <a:r>
              <a:rPr lang="en-ZA" b="1" i="1" dirty="0" smtClean="0">
                <a:solidFill>
                  <a:srgbClr val="004821"/>
                </a:solidFill>
              </a:rPr>
              <a:t>(2 Peter 2:8) </a:t>
            </a:r>
            <a:r>
              <a:rPr lang="en-ZA" dirty="0" smtClean="0"/>
              <a:t>Lot, surprisingly referred to as a “</a:t>
            </a:r>
            <a:r>
              <a:rPr lang="en-ZA" i="1" dirty="0" smtClean="0"/>
              <a:t>righteous man” </a:t>
            </a:r>
            <a:r>
              <a:rPr lang="en-ZA" dirty="0" smtClean="0"/>
              <a:t>chose to live in one of the wicked cities. For him it became a choice of the world over the Elohim he believed in, which caused torment in his soul. </a:t>
            </a:r>
          </a:p>
          <a:p>
            <a:pPr>
              <a:lnSpc>
                <a:spcPts val="2200"/>
              </a:lnSpc>
            </a:pPr>
            <a:r>
              <a:rPr lang="en-ZA" dirty="0" smtClean="0"/>
              <a:t>The question is, How do you respond to the evil that is in our midst? Does your life just blend in with those around you? Or are you like Noah…building an ark to escape the coming wrath in plain sight and preaching righteousness to all who will listen? </a:t>
            </a:r>
          </a:p>
          <a:p>
            <a:pPr algn="ctr">
              <a:lnSpc>
                <a:spcPts val="2200"/>
              </a:lnSpc>
            </a:pPr>
            <a:r>
              <a:rPr lang="he-IL" i="1" dirty="0" smtClean="0">
                <a:solidFill>
                  <a:srgbClr val="004821"/>
                </a:solidFill>
              </a:rPr>
              <a:t>יהוה</a:t>
            </a:r>
            <a:r>
              <a:rPr lang="en-ZA" i="1" dirty="0" smtClean="0">
                <a:solidFill>
                  <a:srgbClr val="004821"/>
                </a:solidFill>
              </a:rPr>
              <a:t> … did not spare the world of old, but preserved Noaḥ, a </a:t>
            </a:r>
            <a:r>
              <a:rPr lang="en-ZA" i="1" dirty="0" err="1" smtClean="0">
                <a:solidFill>
                  <a:srgbClr val="004821"/>
                </a:solidFill>
              </a:rPr>
              <a:t>proclaimer</a:t>
            </a:r>
            <a:r>
              <a:rPr lang="en-ZA" i="1" dirty="0" smtClean="0">
                <a:solidFill>
                  <a:srgbClr val="004821"/>
                </a:solidFill>
              </a:rPr>
              <a:t> of righteousness, and seven others, bringing in the flood on the world of the wicked, </a:t>
            </a:r>
            <a:r>
              <a:rPr lang="en-ZA" b="1" i="1" dirty="0" smtClean="0">
                <a:solidFill>
                  <a:srgbClr val="004821"/>
                </a:solidFill>
              </a:rPr>
              <a:t>(2 Peter 2:5)</a:t>
            </a: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16</a:t>
            </a:fld>
            <a:endParaRPr lang="en-ZA"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COMING JUDGEMENT</a:t>
            </a:r>
            <a:endParaRPr lang="en-ZA" dirty="0"/>
          </a:p>
        </p:txBody>
      </p:sp>
      <p:sp>
        <p:nvSpPr>
          <p:cNvPr id="3" name="Content Placeholder 2"/>
          <p:cNvSpPr>
            <a:spLocks noGrp="1"/>
          </p:cNvSpPr>
          <p:nvPr>
            <p:ph idx="1"/>
          </p:nvPr>
        </p:nvSpPr>
        <p:spPr/>
        <p:txBody>
          <a:bodyPr>
            <a:normAutofit/>
          </a:bodyPr>
          <a:lstStyle/>
          <a:p>
            <a:pPr marL="360363" indent="-360363">
              <a:buFont typeface="Arial" pitchFamily="34" charset="0"/>
              <a:buChar char="•"/>
            </a:pPr>
            <a:r>
              <a:rPr lang="en-ZA" dirty="0" smtClean="0"/>
              <a:t>Noah was informed 100 years in advance - </a:t>
            </a:r>
            <a:r>
              <a:rPr lang="en-ZA" i="1" dirty="0" smtClean="0">
                <a:solidFill>
                  <a:srgbClr val="004821"/>
                </a:solidFill>
              </a:rPr>
              <a:t>and Elohim said to Noaḥ, “The end of all flesh has come before Me, for the earth is filled with violence through them. And see, I am going to destroy them from the earth. </a:t>
            </a:r>
            <a:r>
              <a:rPr lang="en-ZA" b="1" i="1" dirty="0" smtClean="0">
                <a:solidFill>
                  <a:srgbClr val="004821"/>
                </a:solidFill>
              </a:rPr>
              <a:t>(Genesis 6:13)</a:t>
            </a:r>
          </a:p>
          <a:p>
            <a:pPr marL="360363" indent="-360363">
              <a:buFont typeface="Arial" pitchFamily="34" charset="0"/>
              <a:buChar char="•"/>
            </a:pPr>
            <a:r>
              <a:rPr lang="en-ZA" dirty="0" smtClean="0"/>
              <a:t>Lot knew nothing until the angels came to take him out of the city </a:t>
            </a:r>
            <a:r>
              <a:rPr lang="en-ZA" i="1" dirty="0" smtClean="0"/>
              <a:t>- </a:t>
            </a:r>
            <a:r>
              <a:rPr lang="en-ZA" i="1" dirty="0" smtClean="0">
                <a:solidFill>
                  <a:srgbClr val="004821"/>
                </a:solidFill>
              </a:rPr>
              <a:t>And when morning dawned, the messengers urged Lot to hurry, saying, “Get up, take your wife and your two daughters who are here, lest you be consumed in the punishment of the city.” And while he loitered, the men took hold of his hand, and his wife’s hand, and the hands of his two daughters, </a:t>
            </a:r>
            <a:r>
              <a:rPr lang="he-IL" i="1" dirty="0" smtClean="0">
                <a:solidFill>
                  <a:srgbClr val="004821"/>
                </a:solidFill>
              </a:rPr>
              <a:t>יהוה</a:t>
            </a:r>
            <a:r>
              <a:rPr lang="en-ZA" i="1" dirty="0" smtClean="0">
                <a:solidFill>
                  <a:srgbClr val="004821"/>
                </a:solidFill>
              </a:rPr>
              <a:t> having compassion on him, and they brought him out and set him outside the city. </a:t>
            </a:r>
            <a:r>
              <a:rPr lang="en-US" b="1" i="1" dirty="0" smtClean="0">
                <a:solidFill>
                  <a:srgbClr val="004821"/>
                </a:solidFill>
              </a:rPr>
              <a:t>(Genesis 19:15-16)</a:t>
            </a:r>
          </a:p>
          <a:p>
            <a:r>
              <a:rPr lang="en-ZA" dirty="0" smtClean="0"/>
              <a:t>Should we be in the dark as to the coming judgment? </a:t>
            </a:r>
            <a:r>
              <a:rPr lang="en-ZA" i="1" dirty="0" smtClean="0">
                <a:solidFill>
                  <a:srgbClr val="004821"/>
                </a:solidFill>
              </a:rPr>
              <a:t>But you, brothers, are not in darkness, so that this Day should overtake you as a thief. </a:t>
            </a:r>
            <a:r>
              <a:rPr lang="en-ZA" b="1" i="1" dirty="0" smtClean="0">
                <a:solidFill>
                  <a:srgbClr val="004821"/>
                </a:solidFill>
              </a:rPr>
              <a:t>(1 Thessalonians 5:4)</a:t>
            </a:r>
          </a:p>
          <a:p>
            <a:endParaRPr lang="en-ZA" dirty="0" smtClean="0"/>
          </a:p>
          <a:p>
            <a:pPr marL="179388" indent="-179388">
              <a:buFont typeface="Arial" pitchFamily="34" charset="0"/>
              <a:buChar char="•"/>
            </a:pP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17</a:t>
            </a:fld>
            <a:endParaRPr lang="en-ZA"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SALVATION</a:t>
            </a:r>
            <a:endParaRPr lang="en-ZA" dirty="0"/>
          </a:p>
        </p:txBody>
      </p:sp>
      <p:sp>
        <p:nvSpPr>
          <p:cNvPr id="3" name="Content Placeholder 2"/>
          <p:cNvSpPr>
            <a:spLocks noGrp="1"/>
          </p:cNvSpPr>
          <p:nvPr>
            <p:ph idx="1"/>
          </p:nvPr>
        </p:nvSpPr>
        <p:spPr/>
        <p:txBody>
          <a:bodyPr>
            <a:noAutofit/>
          </a:bodyPr>
          <a:lstStyle/>
          <a:p>
            <a:pPr marL="360363" indent="-360363">
              <a:lnSpc>
                <a:spcPts val="2100"/>
              </a:lnSpc>
              <a:buFont typeface="Arial" pitchFamily="34" charset="0"/>
              <a:buChar char="•"/>
            </a:pPr>
            <a:r>
              <a:rPr lang="en-ZA" dirty="0" smtClean="0"/>
              <a:t>Noah and his family found refuge in the ark. They did not have to flee. </a:t>
            </a:r>
          </a:p>
          <a:p>
            <a:pPr marL="360363" indent="-360363">
              <a:lnSpc>
                <a:spcPts val="2100"/>
              </a:lnSpc>
              <a:buFont typeface="Arial" pitchFamily="34" charset="0"/>
              <a:buChar char="•"/>
            </a:pPr>
            <a:r>
              <a:rPr lang="en-ZA" dirty="0" smtClean="0"/>
              <a:t>Lot and his daughters were the only ones to escape the judgment by foot. </a:t>
            </a:r>
            <a:r>
              <a:rPr lang="en-ZA" i="1" dirty="0" smtClean="0">
                <a:solidFill>
                  <a:srgbClr val="004821"/>
                </a:solidFill>
              </a:rPr>
              <a:t>And Lot went out and spoke to his sons-in-law, who had married his daughters, and said, “Get up, get out of this place, for </a:t>
            </a:r>
            <a:r>
              <a:rPr lang="he-IL" i="1" dirty="0" smtClean="0">
                <a:solidFill>
                  <a:srgbClr val="004821"/>
                </a:solidFill>
              </a:rPr>
              <a:t>יהוה</a:t>
            </a:r>
            <a:r>
              <a:rPr lang="en-ZA" i="1" dirty="0" smtClean="0">
                <a:solidFill>
                  <a:srgbClr val="004821"/>
                </a:solidFill>
              </a:rPr>
              <a:t> is going to destroy this city!” But to his sons-in-law he seemed to be as one joking. …But his wife looked back from behind him, and she became a post of salt. </a:t>
            </a:r>
            <a:r>
              <a:rPr lang="en-US" b="1" i="1" dirty="0" smtClean="0">
                <a:solidFill>
                  <a:srgbClr val="004821"/>
                </a:solidFill>
              </a:rPr>
              <a:t>(Genesis 19:14-26)</a:t>
            </a:r>
          </a:p>
          <a:p>
            <a:pPr>
              <a:lnSpc>
                <a:spcPts val="2100"/>
              </a:lnSpc>
            </a:pPr>
            <a:r>
              <a:rPr lang="en-ZA" dirty="0" smtClean="0"/>
              <a:t>There are unknowns about how we will escape the coming judgment. However, there are promises to cling to:</a:t>
            </a:r>
          </a:p>
          <a:p>
            <a:pPr marL="457200" indent="-457200">
              <a:lnSpc>
                <a:spcPts val="2100"/>
              </a:lnSpc>
              <a:buFont typeface="+mj-lt"/>
              <a:buAutoNum type="arabicPeriod"/>
            </a:pPr>
            <a:r>
              <a:rPr lang="en-ZA" i="1" dirty="0" smtClean="0">
                <a:solidFill>
                  <a:srgbClr val="004821"/>
                </a:solidFill>
              </a:rPr>
              <a:t>then </a:t>
            </a:r>
            <a:r>
              <a:rPr lang="he-IL" i="1" dirty="0" smtClean="0">
                <a:solidFill>
                  <a:srgbClr val="004821"/>
                </a:solidFill>
              </a:rPr>
              <a:t>יהוה</a:t>
            </a:r>
            <a:r>
              <a:rPr lang="en-ZA" i="1" dirty="0" smtClean="0">
                <a:solidFill>
                  <a:srgbClr val="004821"/>
                </a:solidFill>
              </a:rPr>
              <a:t> knows how to rescue the reverent ones from trial and to keep the unrighteous unto the day of judgment, to be punished, </a:t>
            </a:r>
            <a:r>
              <a:rPr lang="en-US" b="1" i="1" dirty="0" smtClean="0">
                <a:solidFill>
                  <a:srgbClr val="004821"/>
                </a:solidFill>
              </a:rPr>
              <a:t>(2 Peter 2:9)</a:t>
            </a:r>
          </a:p>
          <a:p>
            <a:pPr marL="457200" indent="-457200">
              <a:lnSpc>
                <a:spcPts val="2100"/>
              </a:lnSpc>
              <a:buFont typeface="+mj-lt"/>
              <a:buAutoNum type="arabicPeriod"/>
            </a:pPr>
            <a:r>
              <a:rPr lang="en-ZA" i="1" dirty="0" smtClean="0">
                <a:solidFill>
                  <a:srgbClr val="004821"/>
                </a:solidFill>
              </a:rPr>
              <a:t>“Because you have guarded My Word of endurance, I also shall guard you from the hour of trial which shall come upon all the world, to try those who dwell on the earth.</a:t>
            </a:r>
            <a:r>
              <a:rPr lang="en-ZA" b="1" i="1" dirty="0" smtClean="0">
                <a:solidFill>
                  <a:srgbClr val="004821"/>
                </a:solidFill>
              </a:rPr>
              <a:t> (Revelation 3:10)</a:t>
            </a:r>
          </a:p>
          <a:p>
            <a:pPr>
              <a:lnSpc>
                <a:spcPts val="2100"/>
              </a:lnSpc>
            </a:pPr>
            <a:endParaRPr lang="en-ZA" dirty="0" smtClean="0">
              <a:solidFill>
                <a:srgbClr val="004821"/>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18</a:t>
            </a:fld>
            <a:endParaRPr lang="en-ZA"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TWO GROUPS</a:t>
            </a:r>
            <a:endParaRPr lang="en-ZA" dirty="0"/>
          </a:p>
        </p:txBody>
      </p:sp>
      <p:sp>
        <p:nvSpPr>
          <p:cNvPr id="3" name="Content Placeholder 2"/>
          <p:cNvSpPr>
            <a:spLocks noGrp="1"/>
          </p:cNvSpPr>
          <p:nvPr>
            <p:ph idx="1"/>
          </p:nvPr>
        </p:nvSpPr>
        <p:spPr/>
        <p:txBody>
          <a:bodyPr>
            <a:noAutofit/>
          </a:bodyPr>
          <a:lstStyle/>
          <a:p>
            <a:pPr>
              <a:lnSpc>
                <a:spcPts val="2100"/>
              </a:lnSpc>
            </a:pPr>
            <a:r>
              <a:rPr lang="he-IL" dirty="0" smtClean="0"/>
              <a:t>יהושע</a:t>
            </a:r>
            <a:r>
              <a:rPr lang="en-ZA" dirty="0" smtClean="0"/>
              <a:t> pointed to both of these as He spoke on the condition of the world before His return. There be a group of people expressing their love for Him by keeping His commandments, listening carefully for His instructions and revelation, and therefore not taken by surprise (like Noah).  </a:t>
            </a:r>
          </a:p>
          <a:p>
            <a:pPr algn="ctr">
              <a:lnSpc>
                <a:spcPts val="2100"/>
              </a:lnSpc>
            </a:pPr>
            <a:r>
              <a:rPr lang="en-ZA" i="1" dirty="0" smtClean="0">
                <a:solidFill>
                  <a:srgbClr val="004821"/>
                </a:solidFill>
              </a:rPr>
              <a:t>“Let your light so shine before men, so that they see your good works and praise your Father who is in the heavens. “Do not think that I came to destroy the Torah or the Prophets. I did not come to destroy but to complete. “For truly, I say to you, till the heaven and the earth pass away, one jot or one </a:t>
            </a:r>
            <a:r>
              <a:rPr lang="en-ZA" i="1" dirty="0" err="1" smtClean="0">
                <a:solidFill>
                  <a:srgbClr val="004821"/>
                </a:solidFill>
              </a:rPr>
              <a:t>tittle</a:t>
            </a:r>
            <a:r>
              <a:rPr lang="en-ZA" i="1" dirty="0" smtClean="0">
                <a:solidFill>
                  <a:srgbClr val="004821"/>
                </a:solidFill>
              </a:rPr>
              <a:t> shall by no means pass from the Torah till all be done. “Whoever, then, breaks one of the least of these commands, and teaches men so, shall be called least in the reign of the heavens; but whoever does and teaches them, he shall be called great in the reign of the heavens. </a:t>
            </a:r>
            <a:r>
              <a:rPr lang="en-ZA" b="1" i="1" dirty="0" smtClean="0">
                <a:solidFill>
                  <a:srgbClr val="004821"/>
                </a:solidFill>
              </a:rPr>
              <a:t>(Matthew 5:16-19)</a:t>
            </a:r>
          </a:p>
          <a:p>
            <a:pPr>
              <a:lnSpc>
                <a:spcPts val="2100"/>
              </a:lnSpc>
            </a:pPr>
            <a:r>
              <a:rPr lang="en-ZA" dirty="0" smtClean="0"/>
              <a:t>Both groups have entered into the kingdom of heaven, one known as </a:t>
            </a:r>
            <a:r>
              <a:rPr lang="en-ZA" i="1" dirty="0" smtClean="0"/>
              <a:t>“least” </a:t>
            </a:r>
            <a:r>
              <a:rPr lang="en-ZA" dirty="0" smtClean="0"/>
              <a:t>and the other called </a:t>
            </a:r>
            <a:r>
              <a:rPr lang="en-ZA" i="1" dirty="0" smtClean="0"/>
              <a:t>“great”. </a:t>
            </a:r>
            <a:endParaRPr lang="en-ZA"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19</a:t>
            </a:fld>
            <a:endParaRPr lang="en-ZA"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LOT</a:t>
            </a:r>
            <a:endParaRPr lang="en-ZA" dirty="0"/>
          </a:p>
        </p:txBody>
      </p:sp>
      <p:sp>
        <p:nvSpPr>
          <p:cNvPr id="3" name="Content Placeholder 2"/>
          <p:cNvSpPr>
            <a:spLocks noGrp="1"/>
          </p:cNvSpPr>
          <p:nvPr>
            <p:ph idx="1"/>
          </p:nvPr>
        </p:nvSpPr>
        <p:spPr/>
        <p:txBody>
          <a:bodyPr>
            <a:normAutofit lnSpcReduction="10000"/>
          </a:bodyPr>
          <a:lstStyle/>
          <a:p>
            <a:pPr algn="ctr"/>
            <a:r>
              <a:rPr lang="en-ZA" i="1" dirty="0" smtClean="0">
                <a:solidFill>
                  <a:srgbClr val="004821"/>
                </a:solidFill>
              </a:rPr>
              <a:t>and rescued righteous Lot, who was oppressed with the indecent behaviour of the lawless </a:t>
            </a:r>
            <a:r>
              <a:rPr lang="en-ZA" b="1" i="1" dirty="0" smtClean="0">
                <a:solidFill>
                  <a:srgbClr val="004821"/>
                </a:solidFill>
              </a:rPr>
              <a:t>(2 Peter 2:7)</a:t>
            </a:r>
          </a:p>
          <a:p>
            <a:r>
              <a:rPr lang="en-ZA" dirty="0" smtClean="0"/>
              <a:t>Lot was declared “</a:t>
            </a:r>
            <a:r>
              <a:rPr lang="en-ZA" i="1" dirty="0" smtClean="0"/>
              <a:t>righteous”? </a:t>
            </a:r>
            <a:r>
              <a:rPr lang="en-ZA" dirty="0" smtClean="0"/>
              <a:t>To be righteousness is to “</a:t>
            </a:r>
            <a:r>
              <a:rPr lang="en-ZA" i="1" dirty="0" smtClean="0"/>
              <a:t>not deviate from the standard”.</a:t>
            </a:r>
            <a:r>
              <a:rPr lang="en-ZA" dirty="0" smtClean="0"/>
              <a:t> These standards are of course outlined for us in the Word. Righteousness consists in obedience to </a:t>
            </a:r>
            <a:r>
              <a:rPr lang="he-IL" dirty="0" smtClean="0"/>
              <a:t>יהוה</a:t>
            </a:r>
            <a:r>
              <a:rPr lang="en-ZA" dirty="0" smtClean="0"/>
              <a:t>’s Torah and conformity to His nature. To be righteous means to be declared free from guilt. It seems that Noah and Lot were miles apart in their “righteousness”.   </a:t>
            </a:r>
          </a:p>
          <a:p>
            <a:pPr algn="ctr"/>
            <a:r>
              <a:rPr lang="en-ZA" i="1" dirty="0" smtClean="0">
                <a:solidFill>
                  <a:srgbClr val="004821"/>
                </a:solidFill>
              </a:rPr>
              <a:t>Seek </a:t>
            </a:r>
            <a:r>
              <a:rPr lang="he-IL" i="1" dirty="0" smtClean="0">
                <a:solidFill>
                  <a:srgbClr val="004821"/>
                </a:solidFill>
              </a:rPr>
              <a:t>יהוה</a:t>
            </a:r>
            <a:r>
              <a:rPr lang="en-ZA" i="1" dirty="0" smtClean="0">
                <a:solidFill>
                  <a:srgbClr val="004821"/>
                </a:solidFill>
              </a:rPr>
              <a:t>, all you meek ones of the earth, who have done His right-ruling. Seek righteousness, seek meekness, if so be that you are hidden in the day of wrath of </a:t>
            </a:r>
            <a:r>
              <a:rPr lang="he-IL" i="1" dirty="0" smtClean="0">
                <a:solidFill>
                  <a:srgbClr val="004821"/>
                </a:solidFill>
              </a:rPr>
              <a:t>יהוה</a:t>
            </a:r>
            <a:r>
              <a:rPr lang="en-US" b="1" i="1" dirty="0" smtClean="0">
                <a:solidFill>
                  <a:srgbClr val="004821"/>
                </a:solidFill>
              </a:rPr>
              <a:t>. (Zephaniah 2:3)</a:t>
            </a:r>
          </a:p>
          <a:p>
            <a:r>
              <a:rPr lang="en-ZA" dirty="0" smtClean="0"/>
              <a:t>Righteousness comes from the same place it’s always come from….belief in the Word…belief in the Living Word, i.e. the Messiah: </a:t>
            </a:r>
            <a:endParaRPr lang="en-ZA" dirty="0" smtClean="0"/>
          </a:p>
          <a:p>
            <a:pPr algn="ctr"/>
            <a:r>
              <a:rPr lang="en-ZA" i="1" dirty="0" smtClean="0">
                <a:solidFill>
                  <a:srgbClr val="004821"/>
                </a:solidFill>
              </a:rPr>
              <a:t>For </a:t>
            </a:r>
            <a:r>
              <a:rPr lang="en-ZA" i="1" dirty="0" smtClean="0">
                <a:solidFill>
                  <a:srgbClr val="004821"/>
                </a:solidFill>
              </a:rPr>
              <a:t>as through the disobedience of one man many were made sinners, so also through the obedience of the One many shall be made righteous</a:t>
            </a:r>
            <a:r>
              <a:rPr lang="en-ZA" b="1" i="1" dirty="0" smtClean="0">
                <a:solidFill>
                  <a:srgbClr val="004821"/>
                </a:solidFill>
              </a:rPr>
              <a:t>. (Romans 5:19)</a:t>
            </a:r>
          </a:p>
          <a:p>
            <a:endParaRPr lang="en-ZA" dirty="0" smtClean="0"/>
          </a:p>
          <a:p>
            <a:endParaRPr lang="en-ZA" dirty="0" smtClean="0"/>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20</a:t>
            </a:fld>
            <a:endParaRPr lang="en-ZA"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NOAH</a:t>
            </a:r>
            <a:endParaRPr lang="en-ZA" dirty="0"/>
          </a:p>
        </p:txBody>
      </p:sp>
      <p:sp>
        <p:nvSpPr>
          <p:cNvPr id="3" name="Content Placeholder 2"/>
          <p:cNvSpPr>
            <a:spLocks noGrp="1"/>
          </p:cNvSpPr>
          <p:nvPr>
            <p:ph idx="1"/>
          </p:nvPr>
        </p:nvSpPr>
        <p:spPr/>
        <p:txBody>
          <a:bodyPr>
            <a:noAutofit/>
          </a:bodyPr>
          <a:lstStyle/>
          <a:p>
            <a:pPr algn="ctr">
              <a:lnSpc>
                <a:spcPts val="2300"/>
              </a:lnSpc>
            </a:pPr>
            <a:r>
              <a:rPr lang="en-ZA" i="1" dirty="0" smtClean="0">
                <a:solidFill>
                  <a:srgbClr val="004821"/>
                </a:solidFill>
              </a:rPr>
              <a:t>This is the genealogy of Noaḥ. Noaḥ was a righteous man, perfect in his generations. Noaḥ walked with Elohim. </a:t>
            </a:r>
            <a:r>
              <a:rPr lang="en-ZA" b="1" i="1" dirty="0" smtClean="0">
                <a:solidFill>
                  <a:srgbClr val="004821"/>
                </a:solidFill>
              </a:rPr>
              <a:t>(Genesis 6:9 )</a:t>
            </a:r>
          </a:p>
          <a:p>
            <a:pPr>
              <a:lnSpc>
                <a:spcPts val="2300"/>
              </a:lnSpc>
            </a:pPr>
            <a:r>
              <a:rPr lang="en-ZA" dirty="0" smtClean="0"/>
              <a:t>Not only was Noah </a:t>
            </a:r>
            <a:r>
              <a:rPr lang="en-ZA" i="1" dirty="0" smtClean="0"/>
              <a:t>“righteous</a:t>
            </a:r>
            <a:r>
              <a:rPr lang="en-ZA" dirty="0" smtClean="0"/>
              <a:t>”, but he was “</a:t>
            </a:r>
            <a:r>
              <a:rPr lang="en-ZA" i="1" dirty="0" smtClean="0"/>
              <a:t>perfect</a:t>
            </a:r>
            <a:r>
              <a:rPr lang="en-ZA" dirty="0" smtClean="0"/>
              <a:t>” (</a:t>
            </a:r>
            <a:r>
              <a:rPr lang="en-ZA" dirty="0" err="1" smtClean="0"/>
              <a:t>tamiym</a:t>
            </a:r>
            <a:r>
              <a:rPr lang="en-ZA" dirty="0" smtClean="0"/>
              <a:t>). The Hebraic concept of “</a:t>
            </a:r>
            <a:r>
              <a:rPr lang="en-ZA" i="1" dirty="0" smtClean="0"/>
              <a:t>perfect”</a:t>
            </a:r>
            <a:r>
              <a:rPr lang="en-ZA" dirty="0" smtClean="0"/>
              <a:t> does not mean </a:t>
            </a:r>
            <a:r>
              <a:rPr lang="en-ZA" i="1" dirty="0" smtClean="0"/>
              <a:t>“absolute </a:t>
            </a:r>
            <a:r>
              <a:rPr lang="en-ZA" i="1" dirty="0" err="1" smtClean="0"/>
              <a:t>sinlessness</a:t>
            </a:r>
            <a:r>
              <a:rPr lang="en-ZA" i="1" dirty="0" smtClean="0"/>
              <a:t>”, </a:t>
            </a:r>
            <a:r>
              <a:rPr lang="en-ZA" dirty="0" smtClean="0"/>
              <a:t>but rather </a:t>
            </a:r>
            <a:r>
              <a:rPr lang="en-ZA" i="1" dirty="0" smtClean="0"/>
              <a:t>“walking with integrity of heart”. </a:t>
            </a:r>
            <a:r>
              <a:rPr lang="en-ZA" dirty="0" smtClean="0"/>
              <a:t>It means separating yourselves from the wicked (like not being </a:t>
            </a:r>
            <a:r>
              <a:rPr lang="en-ZA" i="1" dirty="0" smtClean="0"/>
              <a:t>“unequally yoked”). </a:t>
            </a:r>
            <a:r>
              <a:rPr lang="en-ZA" dirty="0" smtClean="0"/>
              <a:t>Noah also </a:t>
            </a:r>
            <a:r>
              <a:rPr lang="en-ZA" i="1" dirty="0" smtClean="0"/>
              <a:t>“walked with Elohim”. </a:t>
            </a:r>
            <a:r>
              <a:rPr lang="en-ZA" dirty="0" smtClean="0"/>
              <a:t>This has only been said of one other so far – Enoch (Genesis 5:24). So Lot chose not to completely live out his righteousness. He did not always choose the Almighty over the world. He was not </a:t>
            </a:r>
            <a:r>
              <a:rPr lang="en-ZA" i="1" dirty="0" smtClean="0"/>
              <a:t>“perfect” </a:t>
            </a:r>
            <a:r>
              <a:rPr lang="en-ZA" dirty="0" smtClean="0"/>
              <a:t>in his generation. He did not </a:t>
            </a:r>
            <a:r>
              <a:rPr lang="en-ZA" i="1" dirty="0" smtClean="0"/>
              <a:t>“walk” </a:t>
            </a:r>
            <a:r>
              <a:rPr lang="en-ZA" dirty="0" smtClean="0"/>
              <a:t>with Elohim. Thus his rescue was much different than Noah’s.</a:t>
            </a:r>
          </a:p>
          <a:p>
            <a:pPr algn="ctr">
              <a:lnSpc>
                <a:spcPts val="2300"/>
              </a:lnSpc>
            </a:pPr>
            <a:r>
              <a:rPr lang="en-ZA" i="1" dirty="0" smtClean="0">
                <a:solidFill>
                  <a:srgbClr val="004821"/>
                </a:solidFill>
              </a:rPr>
              <a:t>Good and straight is </a:t>
            </a:r>
            <a:r>
              <a:rPr lang="he-IL" i="1" dirty="0" smtClean="0">
                <a:solidFill>
                  <a:srgbClr val="004821"/>
                </a:solidFill>
              </a:rPr>
              <a:t>יהוה</a:t>
            </a:r>
            <a:r>
              <a:rPr lang="en-ZA" i="1" dirty="0" smtClean="0">
                <a:solidFill>
                  <a:srgbClr val="004821"/>
                </a:solidFill>
              </a:rPr>
              <a:t>; Therefore He teaches sinners in the way. He guides the meek ones in right-ruling, And He teaches the meek ones His way. </a:t>
            </a:r>
            <a:r>
              <a:rPr lang="en-US" b="1" i="1" dirty="0" smtClean="0">
                <a:solidFill>
                  <a:srgbClr val="004821"/>
                </a:solidFill>
              </a:rPr>
              <a:t>(Psalms 25:8-9)</a:t>
            </a:r>
          </a:p>
          <a:p>
            <a:pPr>
              <a:lnSpc>
                <a:spcPts val="2300"/>
              </a:lnSpc>
            </a:pPr>
            <a:endParaRPr lang="en-US"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21</a:t>
            </a:fld>
            <a:endParaRPr lang="en-ZA"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ZA" smtClean="0"/>
              <a:t>SIGNS OF A RIGHTEOUS MAN</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“And they are to teach My people the difference between the set-apart and the profane, and make them know what is unclean and clean. “And they are to stand as judges in a dispute, and judge it according to My right-rulings. And they are to guard My </a:t>
            </a:r>
            <a:r>
              <a:rPr lang="en-ZA" i="1" dirty="0" err="1" smtClean="0">
                <a:solidFill>
                  <a:srgbClr val="004821"/>
                </a:solidFill>
              </a:rPr>
              <a:t>Torot</a:t>
            </a:r>
            <a:r>
              <a:rPr lang="en-ZA" i="1" dirty="0" smtClean="0">
                <a:solidFill>
                  <a:srgbClr val="004821"/>
                </a:solidFill>
              </a:rPr>
              <a:t> and My laws in all My appointed festivals, and set apart My Sabbaths. </a:t>
            </a:r>
            <a:r>
              <a:rPr lang="en-ZA" b="1" i="1" dirty="0" smtClean="0">
                <a:solidFill>
                  <a:srgbClr val="004821"/>
                </a:solidFill>
              </a:rPr>
              <a:t>(Ezekiel 44:23-24)</a:t>
            </a:r>
          </a:p>
          <a:p>
            <a:r>
              <a:rPr lang="en-US" dirty="0" smtClean="0"/>
              <a:t>How did Noah stay true to </a:t>
            </a:r>
            <a:r>
              <a:rPr lang="he-IL" dirty="0" smtClean="0"/>
              <a:t>יהוה</a:t>
            </a:r>
            <a:r>
              <a:rPr lang="en-US" dirty="0" smtClean="0"/>
              <a:t>? Noah’s father, </a:t>
            </a:r>
            <a:r>
              <a:rPr lang="en-US" dirty="0" err="1" smtClean="0"/>
              <a:t>Lamech</a:t>
            </a:r>
            <a:r>
              <a:rPr lang="en-US" dirty="0" smtClean="0"/>
              <a:t>, was fifty-six years old when Adam died, a hundred and eleven years old when Enoch was no more, and a hundred and sixty-eight years old when Seth passed away. </a:t>
            </a:r>
            <a:r>
              <a:rPr lang="en-US" dirty="0" err="1" smtClean="0"/>
              <a:t>Lamech</a:t>
            </a:r>
            <a:r>
              <a:rPr lang="en-US" dirty="0" smtClean="0"/>
              <a:t> was taught by these men and would have met with them throughout the year to celebrate </a:t>
            </a:r>
            <a:r>
              <a:rPr lang="he-IL" dirty="0" smtClean="0"/>
              <a:t>יהוה</a:t>
            </a:r>
            <a:r>
              <a:rPr lang="en-US" dirty="0" smtClean="0"/>
              <a:t>’s feast days/</a:t>
            </a:r>
            <a:r>
              <a:rPr lang="en-US" dirty="0" err="1" smtClean="0"/>
              <a:t>moadim</a:t>
            </a:r>
            <a:r>
              <a:rPr lang="en-US" dirty="0" smtClean="0"/>
              <a:t>. Noah knew what was right in </a:t>
            </a:r>
            <a:r>
              <a:rPr lang="he-IL" dirty="0" smtClean="0"/>
              <a:t>יהוה</a:t>
            </a:r>
            <a:r>
              <a:rPr lang="en-US" dirty="0" smtClean="0"/>
              <a:t>’s eyes and chose to walk in His ways because he had been taught by those who had eyewitness accounts of the Living Torah (</a:t>
            </a:r>
            <a:r>
              <a:rPr lang="he-IL" dirty="0" smtClean="0"/>
              <a:t>יהושע</a:t>
            </a:r>
            <a:r>
              <a:rPr lang="en-US" dirty="0" smtClean="0"/>
              <a:t>). (1 Peter 1:10-11).</a:t>
            </a:r>
            <a:endParaRPr lang="en-ZA" dirty="0" smtClean="0"/>
          </a:p>
          <a:p>
            <a:endParaRPr lang="en-ZA" dirty="0" smtClean="0"/>
          </a:p>
          <a:p>
            <a:endParaRPr lang="en-ZA" dirty="0" smtClean="0"/>
          </a:p>
          <a:p>
            <a:endParaRPr lang="en-ZA" dirty="0" smtClean="0"/>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22</a:t>
            </a:fld>
            <a:endParaRPr lang="en-ZA"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WALKED WITH </a:t>
            </a:r>
            <a:r>
              <a:rPr lang="he-IL" sz="5300" dirty="0" smtClean="0"/>
              <a:t>יהוה</a:t>
            </a:r>
            <a:endParaRPr lang="en-ZA" dirty="0"/>
          </a:p>
        </p:txBody>
      </p:sp>
      <p:sp>
        <p:nvSpPr>
          <p:cNvPr id="3" name="Content Placeholder 2"/>
          <p:cNvSpPr>
            <a:spLocks noGrp="1"/>
          </p:cNvSpPr>
          <p:nvPr>
            <p:ph idx="1"/>
          </p:nvPr>
        </p:nvSpPr>
        <p:spPr/>
        <p:txBody>
          <a:bodyPr>
            <a:normAutofit/>
          </a:bodyPr>
          <a:lstStyle/>
          <a:p>
            <a:r>
              <a:rPr lang="en-ZA" b="1" i="1" dirty="0" smtClean="0"/>
              <a:t>What does it mean to walk with </a:t>
            </a:r>
            <a:r>
              <a:rPr lang="he-IL" b="1" i="1" dirty="0" smtClean="0"/>
              <a:t>יהוה</a:t>
            </a:r>
            <a:r>
              <a:rPr lang="en-ZA" b="1" i="1" dirty="0" smtClean="0"/>
              <a:t>? </a:t>
            </a:r>
          </a:p>
          <a:p>
            <a:r>
              <a:rPr lang="en-ZA" dirty="0" smtClean="0"/>
              <a:t>The word walk is the Hebrew word </a:t>
            </a:r>
            <a:r>
              <a:rPr lang="en-ZA" i="1" dirty="0" err="1" smtClean="0"/>
              <a:t>halak</a:t>
            </a:r>
            <a:r>
              <a:rPr lang="en-ZA" dirty="0" smtClean="0"/>
              <a:t> (hey-lamed-</a:t>
            </a:r>
            <a:r>
              <a:rPr lang="en-ZA" dirty="0" err="1" smtClean="0"/>
              <a:t>kaf</a:t>
            </a:r>
            <a:r>
              <a:rPr lang="en-ZA" dirty="0" smtClean="0"/>
              <a:t> </a:t>
            </a:r>
            <a:r>
              <a:rPr lang="en-ZA" dirty="0" err="1" smtClean="0"/>
              <a:t>sofit</a:t>
            </a:r>
            <a:r>
              <a:rPr lang="en-ZA" dirty="0" smtClean="0"/>
              <a:t>).</a:t>
            </a:r>
            <a:r>
              <a:rPr lang="en-ZA" dirty="0" smtClean="0"/>
              <a:t> </a:t>
            </a:r>
            <a:r>
              <a:rPr lang="en-ZA" dirty="0" smtClean="0"/>
              <a:t>This word can mean walking physically or figuratively in a spiritual sense. In numerous places in Scripture, </a:t>
            </a:r>
            <a:r>
              <a:rPr lang="en-ZA" i="1" dirty="0" err="1" smtClean="0"/>
              <a:t>halak</a:t>
            </a:r>
            <a:r>
              <a:rPr lang="en-ZA" dirty="0" smtClean="0"/>
              <a:t> is used in reference to one who lives a Torah-obedient lifestyle; that is, one who follows the righteous instructions, precepts and teachings of </a:t>
            </a:r>
            <a:r>
              <a:rPr lang="he-IL" dirty="0" smtClean="0"/>
              <a:t>יהוה</a:t>
            </a:r>
            <a:r>
              <a:rPr lang="en-ZA" dirty="0" smtClean="0"/>
              <a:t> as outlined in his Word (Ps 119:1,3) Conversely, there is a walk of darkness for those who walk contrary to the Torah-law of </a:t>
            </a:r>
            <a:r>
              <a:rPr lang="he-IL" dirty="0" smtClean="0"/>
              <a:t>יהוה</a:t>
            </a:r>
            <a:r>
              <a:rPr lang="en-ZA" dirty="0" smtClean="0"/>
              <a:t>. </a:t>
            </a:r>
          </a:p>
          <a:p>
            <a:pPr algn="ctr"/>
            <a:r>
              <a:rPr lang="en-ZA" i="1" dirty="0" smtClean="0">
                <a:solidFill>
                  <a:srgbClr val="004821"/>
                </a:solidFill>
              </a:rPr>
              <a:t>Therefore right-ruling has been far from us, and righteousness does not reach us. We look for light, but there is darkness; for brightness, but we walk in thick darkness! </a:t>
            </a:r>
            <a:r>
              <a:rPr lang="en-ZA" b="1" i="1" dirty="0" smtClean="0">
                <a:solidFill>
                  <a:srgbClr val="004821"/>
                </a:solidFill>
              </a:rPr>
              <a:t>(Isaiah 59:9)</a:t>
            </a:r>
          </a:p>
          <a:p>
            <a:r>
              <a:rPr lang="en-ZA" dirty="0" smtClean="0"/>
              <a:t>In Amos 3:3, </a:t>
            </a:r>
            <a:r>
              <a:rPr lang="he-IL" dirty="0" smtClean="0"/>
              <a:t>יהוה</a:t>
            </a:r>
            <a:r>
              <a:rPr lang="en-ZA" dirty="0" smtClean="0"/>
              <a:t> asks of his people, </a:t>
            </a:r>
            <a:r>
              <a:rPr lang="en-ZA" i="1" dirty="0" smtClean="0">
                <a:solidFill>
                  <a:srgbClr val="004821"/>
                </a:solidFill>
              </a:rPr>
              <a:t>“Can two walk together, except they be agreed?” </a:t>
            </a:r>
            <a:r>
              <a:rPr lang="en-ZA" dirty="0" smtClean="0"/>
              <a:t>In Hebrew thought, one’s walk in this context is referring to one’s spiritual walk. </a:t>
            </a:r>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23</a:t>
            </a:fld>
            <a:endParaRPr lang="en-ZA"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ARK</a:t>
            </a:r>
            <a:endParaRPr lang="en-ZA" dirty="0"/>
          </a:p>
        </p:txBody>
      </p:sp>
      <p:sp>
        <p:nvSpPr>
          <p:cNvPr id="3" name="Content Placeholder 2"/>
          <p:cNvSpPr>
            <a:spLocks noGrp="1"/>
          </p:cNvSpPr>
          <p:nvPr>
            <p:ph idx="1"/>
          </p:nvPr>
        </p:nvSpPr>
        <p:spPr/>
        <p:txBody>
          <a:bodyPr>
            <a:noAutofit/>
          </a:bodyPr>
          <a:lstStyle/>
          <a:p>
            <a:pPr algn="ctr">
              <a:lnSpc>
                <a:spcPts val="2300"/>
              </a:lnSpc>
            </a:pPr>
            <a:r>
              <a:rPr lang="en-ZA" i="1" dirty="0" smtClean="0">
                <a:solidFill>
                  <a:srgbClr val="004821"/>
                </a:solidFill>
              </a:rPr>
              <a:t>and Elohim said to Noaḥ, “The end of all flesh has come before Me, for the earth is filled with violence through them. And see, I am going to destroy them from the earth. “Make yourself an ark of </a:t>
            </a:r>
            <a:r>
              <a:rPr lang="en-ZA" i="1" dirty="0" err="1" smtClean="0">
                <a:solidFill>
                  <a:srgbClr val="004821"/>
                </a:solidFill>
              </a:rPr>
              <a:t>gopherwood</a:t>
            </a:r>
            <a:r>
              <a:rPr lang="en-ZA" i="1" dirty="0" smtClean="0">
                <a:solidFill>
                  <a:srgbClr val="004821"/>
                </a:solidFill>
              </a:rPr>
              <a:t>. Make rooms in the ark, and cover it inside and outside with tar. “And this is how you are to make it: The length of the ark is three hundred cubits, its width fifty cubits, and its height thirty cubits. “Make a window for the ark, and complete it to a cubit from above. And set the door of the ark in its side. Make it with lower, second, and third decks. </a:t>
            </a:r>
            <a:r>
              <a:rPr lang="en-ZA" b="1" i="1" dirty="0" smtClean="0">
                <a:solidFill>
                  <a:srgbClr val="004821"/>
                </a:solidFill>
              </a:rPr>
              <a:t>(Genesis 6:13-16)</a:t>
            </a:r>
          </a:p>
          <a:p>
            <a:pPr>
              <a:lnSpc>
                <a:spcPts val="2300"/>
              </a:lnSpc>
            </a:pPr>
            <a:r>
              <a:rPr lang="en-ZA" dirty="0" smtClean="0"/>
              <a:t>Here Noah is commanded to build an ark. Now, the word here for “</a:t>
            </a:r>
            <a:r>
              <a:rPr lang="en-ZA" i="1" dirty="0" smtClean="0"/>
              <a:t>ark” </a:t>
            </a:r>
            <a:r>
              <a:rPr lang="en-ZA" dirty="0" smtClean="0"/>
              <a:t>in the Hebrew is “</a:t>
            </a:r>
            <a:r>
              <a:rPr lang="en-ZA" i="1" dirty="0" err="1" smtClean="0"/>
              <a:t>teivah</a:t>
            </a:r>
            <a:r>
              <a:rPr lang="en-ZA" dirty="0" smtClean="0"/>
              <a:t>” which in addition to “</a:t>
            </a:r>
            <a:r>
              <a:rPr lang="en-ZA" i="1" dirty="0" smtClean="0"/>
              <a:t>ark</a:t>
            </a:r>
            <a:r>
              <a:rPr lang="en-ZA" dirty="0" smtClean="0"/>
              <a:t>”, also means a “</a:t>
            </a:r>
            <a:r>
              <a:rPr lang="en-ZA" i="1" dirty="0" smtClean="0"/>
              <a:t>word given</a:t>
            </a:r>
            <a:r>
              <a:rPr lang="en-ZA" dirty="0" smtClean="0"/>
              <a:t>”. The rabbis put it this way: A “</a:t>
            </a:r>
            <a:r>
              <a:rPr lang="en-ZA" i="1" dirty="0" smtClean="0"/>
              <a:t>word</a:t>
            </a:r>
            <a:r>
              <a:rPr lang="en-ZA" dirty="0" smtClean="0"/>
              <a:t>” is a vessel that sails through the airwaves from my mouth to your ear, bearing a cargo of meaning, “</a:t>
            </a:r>
            <a:r>
              <a:rPr lang="en-ZA" i="1" dirty="0" smtClean="0"/>
              <a:t>the message”. </a:t>
            </a:r>
            <a:r>
              <a:rPr lang="en-ZA" dirty="0" smtClean="0"/>
              <a:t>Just as Noah took his family into the “</a:t>
            </a:r>
            <a:r>
              <a:rPr lang="en-ZA" i="1" dirty="0" err="1" smtClean="0"/>
              <a:t>teivah</a:t>
            </a:r>
            <a:r>
              <a:rPr lang="en-ZA" dirty="0" smtClean="0"/>
              <a:t>” (ark) for survival, it is through </a:t>
            </a:r>
            <a:r>
              <a:rPr lang="he-IL" dirty="0" smtClean="0"/>
              <a:t>יהוה</a:t>
            </a:r>
            <a:r>
              <a:rPr lang="en-ZA" dirty="0" smtClean="0"/>
              <a:t>’s “</a:t>
            </a:r>
            <a:r>
              <a:rPr lang="en-ZA" i="1" dirty="0" err="1" smtClean="0"/>
              <a:t>Teivah</a:t>
            </a:r>
            <a:r>
              <a:rPr lang="en-ZA" i="1" dirty="0" smtClean="0"/>
              <a:t>” </a:t>
            </a:r>
            <a:r>
              <a:rPr lang="en-ZA" dirty="0" smtClean="0"/>
              <a:t>that we can survive the stormy waters of this world.</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24</a:t>
            </a:fld>
            <a:endParaRPr lang="en-ZA"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GOPHER WOOD AND THE ROOF</a:t>
            </a:r>
            <a:endParaRPr lang="en-ZA" dirty="0"/>
          </a:p>
        </p:txBody>
      </p:sp>
      <p:sp>
        <p:nvSpPr>
          <p:cNvPr id="3" name="Content Placeholder 2"/>
          <p:cNvSpPr>
            <a:spLocks noGrp="1"/>
          </p:cNvSpPr>
          <p:nvPr>
            <p:ph idx="1"/>
          </p:nvPr>
        </p:nvSpPr>
        <p:spPr/>
        <p:txBody>
          <a:bodyPr>
            <a:normAutofit lnSpcReduction="10000"/>
          </a:bodyPr>
          <a:lstStyle/>
          <a:p>
            <a:r>
              <a:rPr lang="en-ZA" i="1" dirty="0" smtClean="0"/>
              <a:t>“Gopher wood” = “gopher </a:t>
            </a:r>
            <a:r>
              <a:rPr lang="en-ZA" i="1" dirty="0" err="1" smtClean="0"/>
              <a:t>ets</a:t>
            </a:r>
            <a:r>
              <a:rPr lang="en-ZA" i="1" dirty="0" smtClean="0"/>
              <a:t>”; “</a:t>
            </a:r>
            <a:r>
              <a:rPr lang="en-ZA" i="1" dirty="0" err="1" smtClean="0"/>
              <a:t>gimmel</a:t>
            </a:r>
            <a:r>
              <a:rPr lang="en-ZA" i="1" dirty="0" smtClean="0"/>
              <a:t>-fey-</a:t>
            </a:r>
            <a:r>
              <a:rPr lang="en-ZA" i="1" dirty="0" err="1" smtClean="0"/>
              <a:t>reish</a:t>
            </a:r>
            <a:r>
              <a:rPr lang="en-ZA" i="1" dirty="0" smtClean="0"/>
              <a:t> </a:t>
            </a:r>
            <a:r>
              <a:rPr lang="en-ZA" i="1" dirty="0" err="1" smtClean="0"/>
              <a:t>ayin-tzadee</a:t>
            </a:r>
            <a:r>
              <a:rPr lang="en-ZA" i="1" dirty="0" smtClean="0"/>
              <a:t>” </a:t>
            </a:r>
            <a:r>
              <a:rPr lang="en-ZA" dirty="0" smtClean="0"/>
              <a:t>or </a:t>
            </a:r>
            <a:r>
              <a:rPr lang="en-ZA" i="1" dirty="0" smtClean="0"/>
              <a:t>“the lifting up speech in the highest (praise) is the fountain of the righteous”. </a:t>
            </a:r>
          </a:p>
          <a:p>
            <a:r>
              <a:rPr lang="en-ZA" dirty="0" smtClean="0"/>
              <a:t>The numeric value of </a:t>
            </a:r>
            <a:r>
              <a:rPr lang="en-ZA" i="1" dirty="0" smtClean="0"/>
              <a:t>“gopher </a:t>
            </a:r>
            <a:r>
              <a:rPr lang="en-ZA" i="1" dirty="0" err="1" smtClean="0"/>
              <a:t>ets</a:t>
            </a:r>
            <a:r>
              <a:rPr lang="en-ZA" i="1" dirty="0" smtClean="0"/>
              <a:t>” </a:t>
            </a:r>
            <a:r>
              <a:rPr lang="en-ZA" dirty="0" smtClean="0"/>
              <a:t>is 443, which equals the phrase from Numbers 22:33, “</a:t>
            </a:r>
            <a:r>
              <a:rPr lang="en-ZA" i="1" dirty="0" smtClean="0"/>
              <a:t>ha </a:t>
            </a:r>
            <a:r>
              <a:rPr lang="en-ZA" i="1" dirty="0" err="1" smtClean="0"/>
              <a:t>chai</a:t>
            </a:r>
            <a:r>
              <a:rPr lang="en-ZA" i="1" dirty="0" smtClean="0"/>
              <a:t> tee” or “I saved alive”. </a:t>
            </a:r>
          </a:p>
          <a:p>
            <a:r>
              <a:rPr lang="en-ZA" i="1" dirty="0" smtClean="0"/>
              <a:t>“Gopher” or “covering” </a:t>
            </a:r>
            <a:r>
              <a:rPr lang="en-ZA" dirty="0" smtClean="0"/>
              <a:t>comes from the </a:t>
            </a:r>
            <a:r>
              <a:rPr lang="en-US" dirty="0" smtClean="0"/>
              <a:t>Hebrew word </a:t>
            </a:r>
            <a:r>
              <a:rPr lang="en-US" i="1" dirty="0" smtClean="0"/>
              <a:t>”</a:t>
            </a:r>
            <a:r>
              <a:rPr lang="en-US" i="1" dirty="0" err="1" smtClean="0"/>
              <a:t>mikseh</a:t>
            </a:r>
            <a:r>
              <a:rPr lang="en-US" i="1" dirty="0" smtClean="0"/>
              <a:t>”</a:t>
            </a:r>
            <a:r>
              <a:rPr lang="en-US" dirty="0" smtClean="0"/>
              <a:t> (Strong’s #4372/TWOT #1008c). Referring to the leather (as in badger skins, porpoise skins and hides of sea cows) that comprised the covering of the Tabernacle as well.</a:t>
            </a:r>
            <a:endParaRPr lang="en-ZA" dirty="0" smtClean="0"/>
          </a:p>
          <a:p>
            <a:r>
              <a:rPr lang="en-US" dirty="0" smtClean="0"/>
              <a:t>What kind of roof did Noah have on the ark? Through the word study we see the roof was an animal skin covering. Animal skins speak of atonement cover and shed blood, much like the garments made for Adam and Eve. The roof the Tabernacle in the Wilderness was also made of skins. The wood covered in gold plus the skin covering over top could produce static and anything under that roof could potentially became electrically charged. Could the ark have had an internal power, a source from our Heavenly Father?</a:t>
            </a:r>
            <a:endParaRPr lang="en-ZA" dirty="0" smtClean="0"/>
          </a:p>
          <a:p>
            <a:endParaRPr lang="en-ZA" dirty="0" smtClean="0"/>
          </a:p>
        </p:txBody>
      </p:sp>
      <p:sp>
        <p:nvSpPr>
          <p:cNvPr id="4" name="Slide Number Placeholder 3"/>
          <p:cNvSpPr>
            <a:spLocks noGrp="1"/>
          </p:cNvSpPr>
          <p:nvPr>
            <p:ph type="sldNum" sz="quarter" idx="12"/>
          </p:nvPr>
        </p:nvSpPr>
        <p:spPr/>
        <p:txBody>
          <a:bodyPr/>
          <a:lstStyle/>
          <a:p>
            <a:fld id="{715B7D16-8FAD-4D2D-B977-107333E7495D}" type="slidenum">
              <a:rPr lang="en-ZA" smtClean="0"/>
              <a:pPr/>
              <a:t>25</a:t>
            </a:fld>
            <a:endParaRPr lang="en-ZA"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TAR</a:t>
            </a:r>
            <a:endParaRPr lang="en-ZA" dirty="0"/>
          </a:p>
        </p:txBody>
      </p:sp>
      <p:sp>
        <p:nvSpPr>
          <p:cNvPr id="3" name="Content Placeholder 2"/>
          <p:cNvSpPr>
            <a:spLocks noGrp="1"/>
          </p:cNvSpPr>
          <p:nvPr>
            <p:ph idx="1"/>
          </p:nvPr>
        </p:nvSpPr>
        <p:spPr/>
        <p:txBody>
          <a:bodyPr>
            <a:normAutofit lnSpcReduction="10000"/>
          </a:bodyPr>
          <a:lstStyle/>
          <a:p>
            <a:r>
              <a:rPr lang="en-ZA" dirty="0" smtClean="0"/>
              <a:t>Noah was to cover the ark, within and without, with tar, or pitch. Actually, in the Hebrew it says that he is to </a:t>
            </a:r>
            <a:r>
              <a:rPr lang="en-ZA" i="1" dirty="0" smtClean="0"/>
              <a:t>“finish” or “</a:t>
            </a:r>
            <a:r>
              <a:rPr lang="en-ZA" i="1" dirty="0" err="1" smtClean="0"/>
              <a:t>kaphar</a:t>
            </a:r>
            <a:r>
              <a:rPr lang="en-ZA" i="1" dirty="0" smtClean="0"/>
              <a:t>” </a:t>
            </a:r>
            <a:r>
              <a:rPr lang="en-ZA" dirty="0" smtClean="0"/>
              <a:t>it. </a:t>
            </a:r>
            <a:r>
              <a:rPr lang="en-ZA" i="1" dirty="0" smtClean="0"/>
              <a:t>“</a:t>
            </a:r>
            <a:r>
              <a:rPr lang="en-ZA" i="1" dirty="0" err="1" smtClean="0"/>
              <a:t>Kaphar</a:t>
            </a:r>
            <a:r>
              <a:rPr lang="en-ZA" i="1" dirty="0" smtClean="0"/>
              <a:t>” </a:t>
            </a:r>
            <a:r>
              <a:rPr lang="en-ZA" dirty="0" smtClean="0"/>
              <a:t>means also </a:t>
            </a:r>
            <a:r>
              <a:rPr lang="en-ZA" i="1" dirty="0" smtClean="0"/>
              <a:t>“to make atonement” or “make reconciliation”. </a:t>
            </a:r>
            <a:r>
              <a:rPr lang="en-ZA" dirty="0" smtClean="0"/>
              <a:t>It’s the root for </a:t>
            </a:r>
            <a:r>
              <a:rPr lang="en-ZA" i="1" dirty="0" smtClean="0"/>
              <a:t>“Kippur” </a:t>
            </a:r>
            <a:r>
              <a:rPr lang="en-ZA" dirty="0" smtClean="0"/>
              <a:t>as in Yom Kippur. And, it really doesn’t say </a:t>
            </a:r>
            <a:r>
              <a:rPr lang="en-ZA" i="1" dirty="0" smtClean="0"/>
              <a:t>“within and without” </a:t>
            </a:r>
            <a:r>
              <a:rPr lang="en-ZA" dirty="0" smtClean="0"/>
              <a:t>in the Hebrew. What it does say is </a:t>
            </a:r>
            <a:r>
              <a:rPr lang="en-ZA" i="1" dirty="0" smtClean="0"/>
              <a:t>“</a:t>
            </a:r>
            <a:r>
              <a:rPr lang="en-ZA" i="1" dirty="0" err="1" smtClean="0"/>
              <a:t>beit</a:t>
            </a:r>
            <a:r>
              <a:rPr lang="en-ZA" i="1" dirty="0" smtClean="0"/>
              <a:t> </a:t>
            </a:r>
            <a:r>
              <a:rPr lang="en-ZA" i="1" dirty="0" err="1" smtClean="0"/>
              <a:t>chuwtz</a:t>
            </a:r>
            <a:r>
              <a:rPr lang="en-ZA" i="1" dirty="0" smtClean="0"/>
              <a:t>” </a:t>
            </a:r>
            <a:r>
              <a:rPr lang="en-ZA" dirty="0" smtClean="0"/>
              <a:t>or </a:t>
            </a:r>
            <a:r>
              <a:rPr lang="en-ZA" i="1" dirty="0" smtClean="0"/>
              <a:t>“the house’s outside”. </a:t>
            </a:r>
            <a:r>
              <a:rPr lang="en-ZA" dirty="0" smtClean="0"/>
              <a:t>So Noah is to </a:t>
            </a:r>
            <a:r>
              <a:rPr lang="en-ZA" i="1" dirty="0" smtClean="0"/>
              <a:t>“make atonement” </a:t>
            </a:r>
            <a:r>
              <a:rPr lang="en-ZA" dirty="0" smtClean="0"/>
              <a:t>with “</a:t>
            </a:r>
            <a:r>
              <a:rPr lang="en-ZA" i="1" dirty="0" smtClean="0"/>
              <a:t>tar”? </a:t>
            </a:r>
            <a:r>
              <a:rPr lang="en-ZA" dirty="0" smtClean="0"/>
              <a:t>With </a:t>
            </a:r>
            <a:r>
              <a:rPr lang="en-ZA" i="1" dirty="0" smtClean="0"/>
              <a:t>“pitch”!!</a:t>
            </a:r>
          </a:p>
          <a:p>
            <a:r>
              <a:rPr lang="en-ZA" dirty="0" smtClean="0"/>
              <a:t>The word for </a:t>
            </a:r>
            <a:r>
              <a:rPr lang="en-ZA" i="1" dirty="0" smtClean="0"/>
              <a:t>“pitch”</a:t>
            </a:r>
            <a:r>
              <a:rPr lang="en-ZA" dirty="0" smtClean="0"/>
              <a:t> here is </a:t>
            </a:r>
            <a:r>
              <a:rPr lang="en-ZA" i="1" dirty="0" smtClean="0"/>
              <a:t>“</a:t>
            </a:r>
            <a:r>
              <a:rPr lang="en-ZA" i="1" dirty="0" err="1" smtClean="0"/>
              <a:t>kopher</a:t>
            </a:r>
            <a:r>
              <a:rPr lang="en-ZA" i="1" dirty="0" smtClean="0"/>
              <a:t>” </a:t>
            </a:r>
            <a:r>
              <a:rPr lang="en-ZA" dirty="0" smtClean="0"/>
              <a:t>which also means </a:t>
            </a:r>
            <a:r>
              <a:rPr lang="en-ZA" i="1" dirty="0" smtClean="0"/>
              <a:t>“the price of a life” or “the ransom”, “a life for a life”. </a:t>
            </a:r>
            <a:r>
              <a:rPr lang="en-ZA" dirty="0" smtClean="0"/>
              <a:t>It’s saying; </a:t>
            </a:r>
            <a:r>
              <a:rPr lang="en-ZA" i="1" dirty="0" smtClean="0"/>
              <a:t>“gopher </a:t>
            </a:r>
            <a:r>
              <a:rPr lang="en-ZA" i="1" dirty="0" err="1" smtClean="0"/>
              <a:t>kaphar</a:t>
            </a:r>
            <a:r>
              <a:rPr lang="en-ZA" i="1" dirty="0" smtClean="0"/>
              <a:t> </a:t>
            </a:r>
            <a:r>
              <a:rPr lang="en-ZA" i="1" dirty="0" err="1" smtClean="0"/>
              <a:t>kopher</a:t>
            </a:r>
            <a:r>
              <a:rPr lang="en-ZA" i="1" dirty="0" smtClean="0"/>
              <a:t>”</a:t>
            </a:r>
            <a:r>
              <a:rPr lang="en-ZA" dirty="0" smtClean="0"/>
              <a:t> or </a:t>
            </a:r>
            <a:r>
              <a:rPr lang="en-ZA" i="1" dirty="0" smtClean="0"/>
              <a:t>“the covering is the atonement, the price of a life”</a:t>
            </a:r>
            <a:r>
              <a:rPr lang="en-ZA" dirty="0" smtClean="0"/>
              <a:t>. </a:t>
            </a:r>
          </a:p>
          <a:p>
            <a:pPr algn="ctr"/>
            <a:r>
              <a:rPr lang="he-IL" i="1" dirty="0" smtClean="0">
                <a:solidFill>
                  <a:srgbClr val="004821"/>
                </a:solidFill>
              </a:rPr>
              <a:t>יהושע</a:t>
            </a:r>
            <a:r>
              <a:rPr lang="en-ZA" i="1" dirty="0" smtClean="0">
                <a:solidFill>
                  <a:srgbClr val="004821"/>
                </a:solidFill>
              </a:rPr>
              <a:t>, therefore, said to them, “Yet a little while the light is with you. Walk while you have the light, lest darkness overtake you. And he who walks in darkness does not know where he is going. “While you have the light, believe in the light, so that you become sons of light.” These words </a:t>
            </a:r>
            <a:r>
              <a:rPr lang="he-IL" i="1" dirty="0" smtClean="0">
                <a:solidFill>
                  <a:srgbClr val="004821"/>
                </a:solidFill>
              </a:rPr>
              <a:t>יהושע</a:t>
            </a:r>
            <a:r>
              <a:rPr lang="en-ZA" i="1" dirty="0" smtClean="0">
                <a:solidFill>
                  <a:srgbClr val="004821"/>
                </a:solidFill>
              </a:rPr>
              <a:t> spoke, and went off and was hidden from them. </a:t>
            </a:r>
            <a:r>
              <a:rPr lang="en-US" b="1" i="1" dirty="0" smtClean="0">
                <a:solidFill>
                  <a:srgbClr val="004821"/>
                </a:solidFill>
              </a:rPr>
              <a:t>(John 12:35-36)</a:t>
            </a:r>
          </a:p>
          <a:p>
            <a:endParaRPr lang="en-US"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26</a:t>
            </a:fld>
            <a:endParaRPr lang="en-ZA"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ROOMS</a:t>
            </a:r>
            <a:endParaRPr lang="en-ZA" dirty="0"/>
          </a:p>
        </p:txBody>
      </p:sp>
      <p:sp>
        <p:nvSpPr>
          <p:cNvPr id="3" name="Content Placeholder 2"/>
          <p:cNvSpPr>
            <a:spLocks noGrp="1"/>
          </p:cNvSpPr>
          <p:nvPr>
            <p:ph idx="1"/>
          </p:nvPr>
        </p:nvSpPr>
        <p:spPr/>
        <p:txBody>
          <a:bodyPr>
            <a:normAutofit/>
          </a:bodyPr>
          <a:lstStyle/>
          <a:p>
            <a:pPr algn="just"/>
            <a:r>
              <a:rPr lang="en-US" dirty="0" smtClean="0"/>
              <a:t>“</a:t>
            </a:r>
            <a:r>
              <a:rPr lang="en-US" i="1" dirty="0" smtClean="0"/>
              <a:t>Kane”</a:t>
            </a:r>
            <a:r>
              <a:rPr lang="en-US" dirty="0" smtClean="0"/>
              <a:t> (</a:t>
            </a:r>
            <a:r>
              <a:rPr lang="en-US" dirty="0" err="1" smtClean="0"/>
              <a:t>Strongs</a:t>
            </a:r>
            <a:r>
              <a:rPr lang="en-US" dirty="0" smtClean="0"/>
              <a:t> #7064), the Hebrew for rooms, also means nests. Noah was to prepare nests in the ark for the animals. </a:t>
            </a:r>
          </a:p>
          <a:p>
            <a:pPr algn="just"/>
            <a:endParaRPr lang="en-US" dirty="0" smtClean="0"/>
          </a:p>
          <a:p>
            <a:r>
              <a:rPr lang="he-IL" dirty="0" smtClean="0"/>
              <a:t>יהושע</a:t>
            </a:r>
            <a:r>
              <a:rPr lang="en-ZA" dirty="0" smtClean="0"/>
              <a:t> said:</a:t>
            </a:r>
          </a:p>
          <a:p>
            <a:pPr algn="ctr"/>
            <a:r>
              <a:rPr lang="en-ZA" i="1" dirty="0" smtClean="0">
                <a:solidFill>
                  <a:srgbClr val="004821"/>
                </a:solidFill>
              </a:rPr>
              <a:t>“In My Father’s house are many staying places. And if not, I would have told you. I go to prepare a place for you. “And if I go and prepare a place for you, I shall come again and receive you to Myself, that where I am, you might be too. “And where I go you know, and the way you know.” </a:t>
            </a:r>
            <a:r>
              <a:rPr lang="en-ZA" i="1" dirty="0" err="1" smtClean="0">
                <a:solidFill>
                  <a:srgbClr val="004821"/>
                </a:solidFill>
              </a:rPr>
              <a:t>T’oma</a:t>
            </a:r>
            <a:r>
              <a:rPr lang="en-ZA" i="1" dirty="0" smtClean="0">
                <a:solidFill>
                  <a:srgbClr val="004821"/>
                </a:solidFill>
              </a:rPr>
              <a:t> said to Him, “Master, we do not know where You are going, and how are we able to know the way?” </a:t>
            </a:r>
            <a:r>
              <a:rPr lang="he-IL" i="1" dirty="0" smtClean="0">
                <a:solidFill>
                  <a:srgbClr val="004821"/>
                </a:solidFill>
              </a:rPr>
              <a:t>יהושע</a:t>
            </a:r>
            <a:r>
              <a:rPr lang="en-ZA" i="1" dirty="0" smtClean="0">
                <a:solidFill>
                  <a:srgbClr val="004821"/>
                </a:solidFill>
              </a:rPr>
              <a:t> said to him, “I am the Way, and the Truth, and the Life. No one comes to the Father except through Me. “If you had known Me, you would have known My Father too. From now on you know Him, and have seen.” </a:t>
            </a:r>
            <a:r>
              <a:rPr lang="en-US" b="1" i="1" dirty="0" smtClean="0">
                <a:solidFill>
                  <a:srgbClr val="004821"/>
                </a:solidFill>
              </a:rPr>
              <a:t>(John 14:2-7)</a:t>
            </a:r>
          </a:p>
          <a:p>
            <a:endParaRPr lang="en-US" i="1" dirty="0" smtClean="0">
              <a:solidFill>
                <a:srgbClr val="004821"/>
              </a:solidFill>
            </a:endParaRPr>
          </a:p>
          <a:p>
            <a:endParaRPr lang="en-ZA" i="1" dirty="0">
              <a:solidFill>
                <a:srgbClr val="004821"/>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27</a:t>
            </a:fld>
            <a:endParaRPr lang="en-ZA"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WINDOW OR SKYLIGHT?</a:t>
            </a:r>
            <a:endParaRPr lang="en-ZA" dirty="0"/>
          </a:p>
        </p:txBody>
      </p:sp>
      <p:sp>
        <p:nvSpPr>
          <p:cNvPr id="3" name="Content Placeholder 2"/>
          <p:cNvSpPr>
            <a:spLocks noGrp="1"/>
          </p:cNvSpPr>
          <p:nvPr>
            <p:ph idx="1"/>
          </p:nvPr>
        </p:nvSpPr>
        <p:spPr/>
        <p:txBody>
          <a:bodyPr>
            <a:noAutofit/>
          </a:bodyPr>
          <a:lstStyle/>
          <a:p>
            <a:pPr>
              <a:lnSpc>
                <a:spcPts val="2300"/>
              </a:lnSpc>
            </a:pPr>
            <a:r>
              <a:rPr lang="he-IL" dirty="0" smtClean="0"/>
              <a:t>יהוה</a:t>
            </a:r>
            <a:r>
              <a:rPr lang="en-ZA" dirty="0" smtClean="0"/>
              <a:t> commanded Noah in verse 16 to make a “</a:t>
            </a:r>
            <a:r>
              <a:rPr lang="en-ZA" i="1" dirty="0" smtClean="0"/>
              <a:t>window”</a:t>
            </a:r>
            <a:r>
              <a:rPr lang="en-ZA" dirty="0" smtClean="0"/>
              <a:t> in this “</a:t>
            </a:r>
            <a:r>
              <a:rPr lang="en-ZA" i="1" dirty="0" smtClean="0"/>
              <a:t>ark”</a:t>
            </a:r>
            <a:r>
              <a:rPr lang="en-ZA" dirty="0" smtClean="0"/>
              <a:t>. However, Torah doesn’t say make a “</a:t>
            </a:r>
            <a:r>
              <a:rPr lang="en-ZA" i="1" dirty="0" err="1" smtClean="0"/>
              <a:t>challown</a:t>
            </a:r>
            <a:r>
              <a:rPr lang="en-ZA" dirty="0" smtClean="0"/>
              <a:t>”, which is the Biblical Hebrew word for “</a:t>
            </a:r>
            <a:r>
              <a:rPr lang="en-ZA" i="1" dirty="0" smtClean="0"/>
              <a:t>window</a:t>
            </a:r>
            <a:r>
              <a:rPr lang="en-ZA" dirty="0" smtClean="0"/>
              <a:t>”. It says a “</a:t>
            </a:r>
            <a:r>
              <a:rPr lang="en-ZA" i="1" dirty="0" err="1" smtClean="0"/>
              <a:t>tsohar</a:t>
            </a:r>
            <a:r>
              <a:rPr lang="en-ZA" dirty="0" smtClean="0"/>
              <a:t>” you shall make for the “</a:t>
            </a:r>
            <a:r>
              <a:rPr lang="en-ZA" i="1" dirty="0" smtClean="0"/>
              <a:t>ark</a:t>
            </a:r>
            <a:r>
              <a:rPr lang="en-ZA" dirty="0" smtClean="0"/>
              <a:t>”. “</a:t>
            </a:r>
            <a:r>
              <a:rPr lang="en-ZA" dirty="0" err="1" smtClean="0"/>
              <a:t>Tsohar</a:t>
            </a:r>
            <a:r>
              <a:rPr lang="en-ZA" dirty="0" smtClean="0"/>
              <a:t>” (</a:t>
            </a:r>
            <a:r>
              <a:rPr lang="en-ZA" dirty="0" err="1" smtClean="0"/>
              <a:t>Zohar</a:t>
            </a:r>
            <a:r>
              <a:rPr lang="en-ZA" dirty="0" smtClean="0"/>
              <a:t>) literally means </a:t>
            </a:r>
            <a:r>
              <a:rPr lang="en-ZA" i="1" dirty="0" smtClean="0"/>
              <a:t>“light”, “brilliance” or “radiance”</a:t>
            </a:r>
            <a:r>
              <a:rPr lang="en-ZA" dirty="0" smtClean="0"/>
              <a:t>. Furthermore in the Hebrew it says it shall be a cubit “</a:t>
            </a:r>
            <a:r>
              <a:rPr lang="en-ZA" i="1" dirty="0" err="1" smtClean="0"/>
              <a:t>kalah</a:t>
            </a:r>
            <a:r>
              <a:rPr lang="en-ZA" i="1" dirty="0" smtClean="0"/>
              <a:t> </a:t>
            </a:r>
            <a:r>
              <a:rPr lang="en-ZA" i="1" dirty="0" err="1" smtClean="0"/>
              <a:t>ma‟al</a:t>
            </a:r>
            <a:r>
              <a:rPr lang="en-ZA" dirty="0" smtClean="0"/>
              <a:t>”. In other words, it shall be a cubit “</a:t>
            </a:r>
            <a:r>
              <a:rPr lang="en-ZA" i="1" dirty="0" smtClean="0"/>
              <a:t>placed on top of</a:t>
            </a:r>
            <a:r>
              <a:rPr lang="en-ZA" dirty="0" smtClean="0"/>
              <a:t>” the ark. It was as a “</a:t>
            </a:r>
            <a:r>
              <a:rPr lang="en-ZA" i="1" dirty="0" smtClean="0"/>
              <a:t>skylight</a:t>
            </a:r>
            <a:r>
              <a:rPr lang="en-ZA" dirty="0" smtClean="0"/>
              <a:t>”. This skylight brought light to the </a:t>
            </a:r>
            <a:r>
              <a:rPr lang="en-ZA" i="1" dirty="0" smtClean="0"/>
              <a:t>“</a:t>
            </a:r>
            <a:r>
              <a:rPr lang="en-ZA" i="1" dirty="0" err="1" smtClean="0"/>
              <a:t>teivah</a:t>
            </a:r>
            <a:r>
              <a:rPr lang="en-ZA" dirty="0" smtClean="0"/>
              <a:t>” (the ark), just as the </a:t>
            </a:r>
            <a:r>
              <a:rPr lang="en-ZA" dirty="0" err="1" smtClean="0"/>
              <a:t>Tsohar</a:t>
            </a:r>
            <a:r>
              <a:rPr lang="en-ZA" dirty="0" smtClean="0"/>
              <a:t> brings light, or radiance, to </a:t>
            </a:r>
            <a:r>
              <a:rPr lang="en-ZA" dirty="0" err="1" smtClean="0"/>
              <a:t>teivah</a:t>
            </a:r>
            <a:r>
              <a:rPr lang="en-ZA" dirty="0" smtClean="0"/>
              <a:t> (the word). </a:t>
            </a:r>
            <a:r>
              <a:rPr lang="en-ZA" i="1" dirty="0" smtClean="0">
                <a:solidFill>
                  <a:srgbClr val="C00000"/>
                </a:solidFill>
              </a:rPr>
              <a:t>During the entire twelve months that Noah was in the ark he did not require the light of the sun by day or the moon by night.</a:t>
            </a:r>
          </a:p>
          <a:p>
            <a:pPr>
              <a:lnSpc>
                <a:spcPts val="2300"/>
              </a:lnSpc>
            </a:pPr>
            <a:r>
              <a:rPr lang="en-ZA" dirty="0" smtClean="0"/>
              <a:t>What we get here is as this </a:t>
            </a:r>
            <a:r>
              <a:rPr lang="en-ZA" dirty="0" err="1" smtClean="0"/>
              <a:t>tsohar</a:t>
            </a:r>
            <a:r>
              <a:rPr lang="en-ZA" dirty="0" smtClean="0"/>
              <a:t> brought light to the remnant of man that would survive the cleansing of the “</a:t>
            </a:r>
            <a:r>
              <a:rPr lang="en-ZA" i="1" dirty="0" smtClean="0"/>
              <a:t>flood</a:t>
            </a:r>
            <a:r>
              <a:rPr lang="en-ZA" dirty="0" smtClean="0"/>
              <a:t>”; so too, Messiah </a:t>
            </a:r>
            <a:r>
              <a:rPr lang="he-IL" dirty="0" smtClean="0"/>
              <a:t>יהושע</a:t>
            </a:r>
            <a:r>
              <a:rPr lang="en-ZA" dirty="0" smtClean="0"/>
              <a:t>, the “</a:t>
            </a:r>
            <a:r>
              <a:rPr lang="en-ZA" i="1" dirty="0" smtClean="0"/>
              <a:t>Light of the world</a:t>
            </a:r>
            <a:r>
              <a:rPr lang="en-ZA" dirty="0" smtClean="0"/>
              <a:t>” will make that light available to the remnant of man who are to survive Jacob's Trouble and the cleansing fire to come in the Last Days. And, it’s by that “</a:t>
            </a:r>
            <a:r>
              <a:rPr lang="en-ZA" i="1" dirty="0" smtClean="0"/>
              <a:t>Light” </a:t>
            </a:r>
            <a:r>
              <a:rPr lang="en-ZA" dirty="0" smtClean="0"/>
              <a:t>or</a:t>
            </a:r>
            <a:r>
              <a:rPr lang="en-ZA" i="1" dirty="0" smtClean="0"/>
              <a:t> “Radiance</a:t>
            </a:r>
            <a:r>
              <a:rPr lang="en-ZA" dirty="0" smtClean="0"/>
              <a:t>” that we will see the New Jerusalem, the Renewed Heaven and the Renewed Earth; as it is written in Revelation 21:23-24; </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28</a:t>
            </a:fld>
            <a:endParaRPr lang="en-ZA"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WINDOW</a:t>
            </a:r>
            <a:endParaRPr lang="en-ZA" dirty="0"/>
          </a:p>
        </p:txBody>
      </p:sp>
      <p:sp>
        <p:nvSpPr>
          <p:cNvPr id="3" name="Content Placeholder 2"/>
          <p:cNvSpPr>
            <a:spLocks noGrp="1"/>
          </p:cNvSpPr>
          <p:nvPr>
            <p:ph idx="1"/>
          </p:nvPr>
        </p:nvSpPr>
        <p:spPr/>
        <p:txBody>
          <a:bodyPr>
            <a:noAutofit/>
          </a:bodyPr>
          <a:lstStyle/>
          <a:p>
            <a:pPr algn="just">
              <a:lnSpc>
                <a:spcPts val="2300"/>
              </a:lnSpc>
            </a:pPr>
            <a:r>
              <a:rPr lang="en-US" dirty="0" smtClean="0"/>
              <a:t>The Hebrew word for </a:t>
            </a:r>
            <a:r>
              <a:rPr lang="en-US" b="1" dirty="0" smtClean="0"/>
              <a:t>Window</a:t>
            </a:r>
            <a:r>
              <a:rPr lang="en-US" dirty="0" smtClean="0"/>
              <a:t> is </a:t>
            </a:r>
            <a:r>
              <a:rPr lang="en-US" i="1" dirty="0" err="1" smtClean="0"/>
              <a:t>challon</a:t>
            </a:r>
            <a:r>
              <a:rPr lang="en-US" dirty="0" smtClean="0"/>
              <a:t> (Strong’s # 2474/TWOT #660c) from the Hebrew root word </a:t>
            </a:r>
            <a:r>
              <a:rPr lang="en-US" i="1" dirty="0" err="1" smtClean="0"/>
              <a:t>chalal</a:t>
            </a:r>
            <a:r>
              <a:rPr lang="en-US" dirty="0" smtClean="0"/>
              <a:t> (#660), meaning wound (fatally), bore through and pierce.</a:t>
            </a:r>
            <a:r>
              <a:rPr lang="en-US" b="1" dirty="0" smtClean="0"/>
              <a:t> </a:t>
            </a:r>
          </a:p>
          <a:p>
            <a:pPr>
              <a:lnSpc>
                <a:spcPts val="2300"/>
              </a:lnSpc>
            </a:pPr>
            <a:r>
              <a:rPr lang="en-US" dirty="0" smtClean="0">
                <a:solidFill>
                  <a:srgbClr val="C00000"/>
                </a:solidFill>
              </a:rPr>
              <a:t>Window</a:t>
            </a:r>
            <a:r>
              <a:rPr lang="en-US" b="1" dirty="0" smtClean="0">
                <a:solidFill>
                  <a:srgbClr val="C00000"/>
                </a:solidFill>
              </a:rPr>
              <a:t>/</a:t>
            </a:r>
            <a:r>
              <a:rPr lang="en-US" i="1" dirty="0" err="1" smtClean="0">
                <a:solidFill>
                  <a:srgbClr val="C00000"/>
                </a:solidFill>
              </a:rPr>
              <a:t>Challon</a:t>
            </a:r>
            <a:r>
              <a:rPr lang="en-US" b="1" dirty="0" smtClean="0">
                <a:solidFill>
                  <a:srgbClr val="C00000"/>
                </a:solidFill>
              </a:rPr>
              <a:t> </a:t>
            </a:r>
            <a:r>
              <a:rPr lang="en-US" dirty="0" smtClean="0">
                <a:solidFill>
                  <a:srgbClr val="C00000"/>
                </a:solidFill>
              </a:rPr>
              <a:t>taken as a piercing or hollow in the wall. The phrase "</a:t>
            </a:r>
            <a:r>
              <a:rPr lang="en-US" i="1" dirty="0" smtClean="0">
                <a:solidFill>
                  <a:srgbClr val="C00000"/>
                </a:solidFill>
              </a:rPr>
              <a:t>windows of heaven</a:t>
            </a:r>
            <a:r>
              <a:rPr lang="en-US" dirty="0" smtClean="0">
                <a:solidFill>
                  <a:srgbClr val="C00000"/>
                </a:solidFill>
              </a:rPr>
              <a:t>" is another term for "</a:t>
            </a:r>
            <a:r>
              <a:rPr lang="en-US" i="1" dirty="0" smtClean="0">
                <a:solidFill>
                  <a:srgbClr val="C00000"/>
                </a:solidFill>
              </a:rPr>
              <a:t>floodgates</a:t>
            </a:r>
            <a:r>
              <a:rPr lang="en-US" dirty="0" smtClean="0">
                <a:solidFill>
                  <a:srgbClr val="C00000"/>
                </a:solidFill>
              </a:rPr>
              <a:t>." </a:t>
            </a:r>
            <a:r>
              <a:rPr lang="he-IL" dirty="0" smtClean="0">
                <a:solidFill>
                  <a:srgbClr val="C00000"/>
                </a:solidFill>
              </a:rPr>
              <a:t>יהוה</a:t>
            </a:r>
            <a:r>
              <a:rPr lang="en-US" dirty="0" smtClean="0">
                <a:solidFill>
                  <a:srgbClr val="C00000"/>
                </a:solidFill>
              </a:rPr>
              <a:t> controls the irrigation to let a destructive flood fall (Genesis 8:2; Isaiah 24:18), or a shower of plenty (2 Kings 7:2) as a symbol of blessing (Malachi 3:10).</a:t>
            </a:r>
            <a:r>
              <a:rPr lang="en-US" dirty="0" smtClean="0">
                <a:solidFill>
                  <a:srgbClr val="FF0000"/>
                </a:solidFill>
              </a:rPr>
              <a:t> </a:t>
            </a:r>
          </a:p>
          <a:p>
            <a:pPr algn="just">
              <a:lnSpc>
                <a:spcPts val="2300"/>
              </a:lnSpc>
            </a:pPr>
            <a:r>
              <a:rPr lang="en-US" i="1" dirty="0" err="1" smtClean="0"/>
              <a:t>Challah</a:t>
            </a:r>
            <a:r>
              <a:rPr lang="en-US" dirty="0" smtClean="0"/>
              <a:t> (#660b) is a baked unleavened, </a:t>
            </a:r>
            <a:r>
              <a:rPr lang="en-US" i="1" dirty="0" smtClean="0"/>
              <a:t>“pierced” </a:t>
            </a:r>
            <a:r>
              <a:rPr lang="en-US" dirty="0" smtClean="0"/>
              <a:t>cake presented in the </a:t>
            </a:r>
            <a:r>
              <a:rPr lang="en-US" i="1" dirty="0" err="1" smtClean="0"/>
              <a:t>mincha</a:t>
            </a:r>
            <a:r>
              <a:rPr lang="en-US" dirty="0" smtClean="0"/>
              <a:t> or grain offering. It is made of fine flour and oil. (Leviticus 2:4). </a:t>
            </a:r>
            <a:r>
              <a:rPr lang="en-US" i="1" dirty="0" err="1" smtClean="0"/>
              <a:t>Challah</a:t>
            </a:r>
            <a:r>
              <a:rPr lang="en-US" dirty="0" smtClean="0"/>
              <a:t> was part of the </a:t>
            </a:r>
            <a:r>
              <a:rPr lang="en-US" dirty="0" err="1" smtClean="0"/>
              <a:t>firstfruits</a:t>
            </a:r>
            <a:r>
              <a:rPr lang="en-US" dirty="0" smtClean="0"/>
              <a:t> offering and was placed on the altar as part of the elevation offering (Numbers 15:20). Participants ate </a:t>
            </a:r>
            <a:r>
              <a:rPr lang="en-US" i="1" dirty="0" err="1" smtClean="0"/>
              <a:t>challah</a:t>
            </a:r>
            <a:r>
              <a:rPr lang="en-US" dirty="0" smtClean="0"/>
              <a:t> as part of their peace offering/</a:t>
            </a:r>
            <a:r>
              <a:rPr lang="en-US" i="1" dirty="0" err="1" smtClean="0"/>
              <a:t>shelamim</a:t>
            </a:r>
            <a:r>
              <a:rPr lang="en-US" dirty="0" smtClean="0"/>
              <a:t> (2 Samuel 6:19).</a:t>
            </a:r>
          </a:p>
          <a:p>
            <a:pPr>
              <a:lnSpc>
                <a:spcPts val="2300"/>
              </a:lnSpc>
            </a:pPr>
            <a:r>
              <a:rPr lang="en-US" i="1" dirty="0" err="1" smtClean="0">
                <a:solidFill>
                  <a:srgbClr val="C00000"/>
                </a:solidFill>
              </a:rPr>
              <a:t>Challon</a:t>
            </a:r>
            <a:r>
              <a:rPr lang="en-US" dirty="0" smtClean="0">
                <a:solidFill>
                  <a:srgbClr val="C00000"/>
                </a:solidFill>
              </a:rPr>
              <a:t> comes from the root word </a:t>
            </a:r>
            <a:r>
              <a:rPr lang="en-US" i="1" dirty="0" err="1" smtClean="0">
                <a:solidFill>
                  <a:srgbClr val="C00000"/>
                </a:solidFill>
              </a:rPr>
              <a:t>chalal</a:t>
            </a:r>
            <a:r>
              <a:rPr lang="en-US" dirty="0" smtClean="0">
                <a:solidFill>
                  <a:srgbClr val="C00000"/>
                </a:solidFill>
              </a:rPr>
              <a:t> (TWOT # 660) meaning wounded (fatally), bore through and pierced. The Hebrew word for bride is </a:t>
            </a:r>
            <a:r>
              <a:rPr lang="en-US" i="1" dirty="0" err="1" smtClean="0">
                <a:solidFill>
                  <a:srgbClr val="C00000"/>
                </a:solidFill>
              </a:rPr>
              <a:t>kallah</a:t>
            </a:r>
            <a:r>
              <a:rPr lang="en-US" dirty="0" smtClean="0">
                <a:solidFill>
                  <a:srgbClr val="C00000"/>
                </a:solidFill>
              </a:rPr>
              <a:t> Strong’s #3618 from TWOT # 986a. The Bride of </a:t>
            </a:r>
            <a:r>
              <a:rPr lang="he-IL" dirty="0" smtClean="0">
                <a:solidFill>
                  <a:srgbClr val="C00000"/>
                </a:solidFill>
              </a:rPr>
              <a:t>יהושע</a:t>
            </a:r>
            <a:r>
              <a:rPr lang="en-US" dirty="0" smtClean="0">
                <a:solidFill>
                  <a:srgbClr val="C00000"/>
                </a:solidFill>
              </a:rPr>
              <a:t> came from His </a:t>
            </a:r>
            <a:r>
              <a:rPr lang="en-US" i="1" dirty="0" smtClean="0">
                <a:solidFill>
                  <a:srgbClr val="C00000"/>
                </a:solidFill>
              </a:rPr>
              <a:t>pierced</a:t>
            </a:r>
            <a:r>
              <a:rPr lang="en-US" dirty="0" smtClean="0">
                <a:solidFill>
                  <a:srgbClr val="C00000"/>
                </a:solidFill>
              </a:rPr>
              <a:t> side.</a:t>
            </a:r>
            <a:endParaRPr lang="en-ZA" dirty="0" smtClean="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29</a:t>
            </a:fld>
            <a:endParaRPr lang="en-ZA"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SYMBOL OF THE SIZE</a:t>
            </a:r>
            <a:endParaRPr lang="en-ZA" dirty="0"/>
          </a:p>
        </p:txBody>
      </p:sp>
      <p:sp>
        <p:nvSpPr>
          <p:cNvPr id="3" name="Content Placeholder 2"/>
          <p:cNvSpPr>
            <a:spLocks noGrp="1"/>
          </p:cNvSpPr>
          <p:nvPr>
            <p:ph idx="1"/>
          </p:nvPr>
        </p:nvSpPr>
        <p:spPr/>
        <p:txBody>
          <a:bodyPr>
            <a:normAutofit fontScale="92500"/>
          </a:bodyPr>
          <a:lstStyle/>
          <a:p>
            <a:pPr>
              <a:lnSpc>
                <a:spcPts val="2200"/>
              </a:lnSpc>
            </a:pPr>
            <a:r>
              <a:rPr lang="en-ZA" sz="2400" b="1" dirty="0" smtClean="0"/>
              <a:t>300</a:t>
            </a:r>
            <a:r>
              <a:rPr lang="en-ZA" sz="2400" dirty="0" smtClean="0"/>
              <a:t> the value of “</a:t>
            </a:r>
            <a:r>
              <a:rPr lang="en-ZA" sz="2400" dirty="0" err="1" smtClean="0"/>
              <a:t>kopher</a:t>
            </a:r>
            <a:r>
              <a:rPr lang="en-ZA" sz="2400" dirty="0" smtClean="0"/>
              <a:t>” or “the ransom” and  “</a:t>
            </a:r>
            <a:r>
              <a:rPr lang="en-ZA" sz="2400" dirty="0" err="1" smtClean="0"/>
              <a:t>kapar</a:t>
            </a:r>
            <a:r>
              <a:rPr lang="en-ZA" sz="2400" dirty="0" smtClean="0"/>
              <a:t>” which is “forgiveness” the root of “</a:t>
            </a:r>
            <a:r>
              <a:rPr lang="en-ZA" sz="2400" dirty="0" err="1" smtClean="0"/>
              <a:t>kapparah</a:t>
            </a:r>
            <a:r>
              <a:rPr lang="en-ZA" sz="2400" dirty="0" smtClean="0"/>
              <a:t>” or “offering of atonement”. </a:t>
            </a:r>
          </a:p>
          <a:p>
            <a:pPr>
              <a:lnSpc>
                <a:spcPts val="2200"/>
              </a:lnSpc>
            </a:pPr>
            <a:r>
              <a:rPr lang="en-ZA" sz="2400" b="1" dirty="0" smtClean="0"/>
              <a:t>50</a:t>
            </a:r>
            <a:r>
              <a:rPr lang="en-ZA" sz="2400" dirty="0" smtClean="0"/>
              <a:t> is the value of “</a:t>
            </a:r>
            <a:r>
              <a:rPr lang="en-ZA" sz="2400" dirty="0" err="1" smtClean="0"/>
              <a:t>damah</a:t>
            </a:r>
            <a:r>
              <a:rPr lang="en-ZA" sz="2400" dirty="0" smtClean="0"/>
              <a:t>”, “His blood”; also “</a:t>
            </a:r>
            <a:r>
              <a:rPr lang="en-ZA" sz="2400" dirty="0" err="1" smtClean="0"/>
              <a:t>l‟ach</a:t>
            </a:r>
            <a:r>
              <a:rPr lang="en-ZA" sz="2400" dirty="0" smtClean="0"/>
              <a:t>” or “for you” and the letter “nun” or the “Heir to the Kingdom”. </a:t>
            </a:r>
          </a:p>
          <a:p>
            <a:pPr>
              <a:lnSpc>
                <a:spcPts val="2200"/>
              </a:lnSpc>
            </a:pPr>
            <a:r>
              <a:rPr lang="en-ZA" sz="2400" b="1" dirty="0" smtClean="0"/>
              <a:t>30</a:t>
            </a:r>
            <a:r>
              <a:rPr lang="en-ZA" sz="2400" dirty="0" smtClean="0"/>
              <a:t> is the value of “</a:t>
            </a:r>
            <a:r>
              <a:rPr lang="en-ZA" sz="2400" dirty="0" err="1" smtClean="0"/>
              <a:t>v‟chata</a:t>
            </a:r>
            <a:r>
              <a:rPr lang="en-ZA" sz="2400" dirty="0" smtClean="0"/>
              <a:t>”, “and he shall purify”, also “ha </a:t>
            </a:r>
            <a:r>
              <a:rPr lang="en-ZA" sz="2400" dirty="0" err="1" smtClean="0"/>
              <a:t>kah</a:t>
            </a:r>
            <a:r>
              <a:rPr lang="en-ZA" sz="2400" dirty="0" smtClean="0"/>
              <a:t>” or “was slain” and “</a:t>
            </a:r>
            <a:r>
              <a:rPr lang="en-ZA" sz="2400" dirty="0" err="1" smtClean="0"/>
              <a:t>v‟ya</a:t>
            </a:r>
            <a:r>
              <a:rPr lang="en-ZA" sz="2400" dirty="0" smtClean="0"/>
              <a:t> </a:t>
            </a:r>
            <a:r>
              <a:rPr lang="en-ZA" sz="2400" dirty="0" err="1" smtClean="0"/>
              <a:t>chayah</a:t>
            </a:r>
            <a:r>
              <a:rPr lang="en-ZA" sz="2400" dirty="0" smtClean="0"/>
              <a:t>”, “and I make alive”. </a:t>
            </a:r>
          </a:p>
          <a:p>
            <a:pPr algn="ctr">
              <a:lnSpc>
                <a:spcPts val="2200"/>
              </a:lnSpc>
            </a:pPr>
            <a:r>
              <a:rPr lang="en-ZA" sz="2400" i="1" dirty="0" smtClean="0">
                <a:solidFill>
                  <a:srgbClr val="004821"/>
                </a:solidFill>
              </a:rPr>
              <a:t>Because even Messiah once suffered for sins, the righteous for the unrighteous, to bring you to Elohim, having been put to death indeed in flesh but made alive in the Spirit, in which also He went and proclaimed unto the spirits in prison, who were disobedient at one time when the patience of Elohim waited in the days of Noaḥ, while the ark was being prepared, in which a few, that is, eight beings, were saved through water, which figure now also saves us: immersion – not a putting away of the filth of the flesh, but the answer of a good conscience toward Elohim – through the resurrection of </a:t>
            </a:r>
            <a:r>
              <a:rPr lang="he-IL" sz="2400" i="1" dirty="0" smtClean="0">
                <a:solidFill>
                  <a:srgbClr val="004821"/>
                </a:solidFill>
              </a:rPr>
              <a:t>יהושע</a:t>
            </a:r>
            <a:r>
              <a:rPr lang="en-ZA" sz="2400" i="1" dirty="0" smtClean="0">
                <a:solidFill>
                  <a:srgbClr val="004821"/>
                </a:solidFill>
              </a:rPr>
              <a:t> Messiah, who, having gone into heaven, is at the right hand of Elohim, messengers and authorities and powers having been subjected to Him</a:t>
            </a:r>
            <a:r>
              <a:rPr lang="en-ZA" sz="2400" b="1" i="1" dirty="0" smtClean="0">
                <a:solidFill>
                  <a:srgbClr val="004821"/>
                </a:solidFill>
              </a:rPr>
              <a:t>. </a:t>
            </a:r>
            <a:r>
              <a:rPr lang="en-US" sz="2400" b="1" i="1" dirty="0" smtClean="0">
                <a:solidFill>
                  <a:srgbClr val="004821"/>
                </a:solidFill>
              </a:rPr>
              <a:t>(1 Peter 3:18-22)</a:t>
            </a:r>
          </a:p>
          <a:p>
            <a:endParaRPr lang="en-US" dirty="0" smtClean="0"/>
          </a:p>
        </p:txBody>
      </p:sp>
      <p:sp>
        <p:nvSpPr>
          <p:cNvPr id="4" name="Slide Number Placeholder 3"/>
          <p:cNvSpPr>
            <a:spLocks noGrp="1"/>
          </p:cNvSpPr>
          <p:nvPr>
            <p:ph type="sldNum" sz="quarter" idx="12"/>
          </p:nvPr>
        </p:nvSpPr>
        <p:spPr/>
        <p:txBody>
          <a:bodyPr/>
          <a:lstStyle/>
          <a:p>
            <a:fld id="{715B7D16-8FAD-4D2D-B977-107333E7495D}" type="slidenum">
              <a:rPr lang="en-ZA" smtClean="0"/>
              <a:pPr/>
              <a:t>30</a:t>
            </a:fld>
            <a:endParaRPr lang="en-ZA"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COMMENTARY</a:t>
            </a:r>
            <a:endParaRPr lang="en-ZA" dirty="0"/>
          </a:p>
        </p:txBody>
      </p:sp>
      <p:sp>
        <p:nvSpPr>
          <p:cNvPr id="3" name="Content Placeholder 2"/>
          <p:cNvSpPr>
            <a:spLocks noGrp="1"/>
          </p:cNvSpPr>
          <p:nvPr>
            <p:ph idx="1"/>
          </p:nvPr>
        </p:nvSpPr>
        <p:spPr/>
        <p:txBody>
          <a:bodyPr>
            <a:normAutofit/>
          </a:bodyPr>
          <a:lstStyle/>
          <a:p>
            <a:pPr algn="just">
              <a:lnSpc>
                <a:spcPts val="2300"/>
              </a:lnSpc>
            </a:pPr>
            <a:r>
              <a:rPr lang="en-US" dirty="0" smtClean="0"/>
              <a:t>In the words of </a:t>
            </a:r>
            <a:r>
              <a:rPr lang="en-US" i="1" dirty="0" err="1" smtClean="0">
                <a:solidFill>
                  <a:srgbClr val="C00000"/>
                </a:solidFill>
              </a:rPr>
              <a:t>Rimona</a:t>
            </a:r>
            <a:r>
              <a:rPr lang="en-US" i="1" dirty="0" smtClean="0">
                <a:solidFill>
                  <a:srgbClr val="C00000"/>
                </a:solidFill>
              </a:rPr>
              <a:t> Frank</a:t>
            </a:r>
            <a:r>
              <a:rPr lang="en-US" dirty="0" smtClean="0"/>
              <a:t>:</a:t>
            </a:r>
            <a:endParaRPr lang="en-ZA" dirty="0" smtClean="0"/>
          </a:p>
          <a:p>
            <a:pPr>
              <a:lnSpc>
                <a:spcPts val="2300"/>
              </a:lnSpc>
            </a:pPr>
            <a:r>
              <a:rPr lang="en-US" i="1" dirty="0" smtClean="0">
                <a:solidFill>
                  <a:srgbClr val="C00000"/>
                </a:solidFill>
              </a:rPr>
              <a:t>Interestingly, it is in the process of the Ark building that our attention is first called to the act of propitiation and atonement: "</a:t>
            </a:r>
            <a:r>
              <a:rPr lang="en-US" b="1" i="1" dirty="0" err="1" smtClean="0">
                <a:solidFill>
                  <a:srgbClr val="C00000"/>
                </a:solidFill>
              </a:rPr>
              <a:t>kippur</a:t>
            </a:r>
            <a:r>
              <a:rPr lang="en-US" i="1" dirty="0" smtClean="0">
                <a:solidFill>
                  <a:srgbClr val="C00000"/>
                </a:solidFill>
              </a:rPr>
              <a:t>." "Make yourself an ark of (acacia) gopher wood… and…</a:t>
            </a:r>
            <a:r>
              <a:rPr lang="en-US" dirty="0" smtClean="0">
                <a:solidFill>
                  <a:srgbClr val="C00000"/>
                </a:solidFill>
              </a:rPr>
              <a:t> </a:t>
            </a:r>
            <a:r>
              <a:rPr lang="en-US" i="1" dirty="0" smtClean="0">
                <a:solidFill>
                  <a:srgbClr val="C00000"/>
                </a:solidFill>
              </a:rPr>
              <a:t>cover</a:t>
            </a:r>
            <a:r>
              <a:rPr lang="en-US" dirty="0" smtClean="0">
                <a:solidFill>
                  <a:srgbClr val="C00000"/>
                </a:solidFill>
              </a:rPr>
              <a:t> </a:t>
            </a:r>
            <a:r>
              <a:rPr lang="en-US" i="1" dirty="0" smtClean="0">
                <a:solidFill>
                  <a:srgbClr val="C00000"/>
                </a:solidFill>
              </a:rPr>
              <a:t>it inside and out with pitch (Genesis 6:14 italics added). The verb and noun for the action (of "</a:t>
            </a:r>
            <a:r>
              <a:rPr lang="en-US" b="1" i="1" dirty="0" smtClean="0">
                <a:solidFill>
                  <a:srgbClr val="C00000"/>
                </a:solidFill>
              </a:rPr>
              <a:t>covering</a:t>
            </a:r>
            <a:r>
              <a:rPr lang="en-US" i="1" dirty="0" smtClean="0">
                <a:solidFill>
                  <a:srgbClr val="C00000"/>
                </a:solidFill>
              </a:rPr>
              <a:t>") and the material ("</a:t>
            </a:r>
            <a:r>
              <a:rPr lang="en-US" b="1" i="1" dirty="0" smtClean="0">
                <a:solidFill>
                  <a:srgbClr val="C00000"/>
                </a:solidFill>
              </a:rPr>
              <a:t>pitch</a:t>
            </a:r>
            <a:r>
              <a:rPr lang="en-US" i="1" dirty="0" smtClean="0">
                <a:solidFill>
                  <a:srgbClr val="C00000"/>
                </a:solidFill>
              </a:rPr>
              <a:t>") are of the root, </a:t>
            </a:r>
            <a:r>
              <a:rPr lang="en-US" i="1" dirty="0" err="1" smtClean="0">
                <a:solidFill>
                  <a:srgbClr val="C00000"/>
                </a:solidFill>
              </a:rPr>
              <a:t>k.f.r</a:t>
            </a:r>
            <a:r>
              <a:rPr lang="en-US" i="1" dirty="0" smtClean="0">
                <a:solidFill>
                  <a:srgbClr val="C00000"/>
                </a:solidFill>
              </a:rPr>
              <a:t> (</a:t>
            </a:r>
            <a:r>
              <a:rPr lang="en-US" i="1" dirty="0" err="1" smtClean="0">
                <a:solidFill>
                  <a:srgbClr val="C00000"/>
                </a:solidFill>
              </a:rPr>
              <a:t>kaf</a:t>
            </a:r>
            <a:r>
              <a:rPr lang="en-US" i="1" dirty="0" smtClean="0">
                <a:solidFill>
                  <a:srgbClr val="C00000"/>
                </a:solidFill>
              </a:rPr>
              <a:t>, </a:t>
            </a:r>
            <a:r>
              <a:rPr lang="en-US" i="1" dirty="0" err="1" smtClean="0">
                <a:solidFill>
                  <a:srgbClr val="C00000"/>
                </a:solidFill>
              </a:rPr>
              <a:t>pey</a:t>
            </a:r>
            <a:r>
              <a:rPr lang="en-US" i="1" dirty="0" smtClean="0">
                <a:solidFill>
                  <a:srgbClr val="C00000"/>
                </a:solidFill>
              </a:rPr>
              <a:t>/fey, </a:t>
            </a:r>
            <a:r>
              <a:rPr lang="en-US" i="1" dirty="0" err="1" smtClean="0">
                <a:solidFill>
                  <a:srgbClr val="C00000"/>
                </a:solidFill>
              </a:rPr>
              <a:t>resh</a:t>
            </a:r>
            <a:r>
              <a:rPr lang="en-US" i="1" dirty="0" smtClean="0">
                <a:solidFill>
                  <a:srgbClr val="C00000"/>
                </a:solidFill>
              </a:rPr>
              <a:t>) - which makes up "</a:t>
            </a:r>
            <a:r>
              <a:rPr lang="en-US" i="1" dirty="0" err="1" smtClean="0">
                <a:solidFill>
                  <a:srgbClr val="C00000"/>
                </a:solidFill>
              </a:rPr>
              <a:t>kippur</a:t>
            </a:r>
            <a:r>
              <a:rPr lang="en-US" i="1" dirty="0" smtClean="0">
                <a:solidFill>
                  <a:srgbClr val="C00000"/>
                </a:solidFill>
              </a:rPr>
              <a:t>". Thus this Ark is to become a shelter, offering a covering for the sins of the age, as it were. The rabbis believe that anyone, among those who had watched it being built through the many years of its construction, could have also found refuge in it. Instead, the spectators chose to scoff and ridicule its builder. In most other cases, the verb and the noun stemming from the root </a:t>
            </a:r>
            <a:r>
              <a:rPr lang="en-US" i="1" dirty="0" err="1" smtClean="0">
                <a:solidFill>
                  <a:srgbClr val="C00000"/>
                </a:solidFill>
              </a:rPr>
              <a:t>k.f.r</a:t>
            </a:r>
            <a:r>
              <a:rPr lang="en-US" i="1" dirty="0" smtClean="0">
                <a:solidFill>
                  <a:srgbClr val="C00000"/>
                </a:solidFill>
              </a:rPr>
              <a:t> are used directly in connection with 'atonement' (e.g. Daniel 9:24) or as 'payment of a price, or ransom' (e.g. Num. 35:31).</a:t>
            </a:r>
            <a:endParaRPr lang="en-ZA" dirty="0" smtClean="0">
              <a:solidFill>
                <a:srgbClr val="C00000"/>
              </a:solidFill>
            </a:endParaRPr>
          </a:p>
          <a:p>
            <a:endParaRPr lang="en-ZA" sz="2000" dirty="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31</a:t>
            </a:fld>
            <a:endParaRPr lang="en-ZA"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CLEAN AND UNCLEAN ANIMALS</a:t>
            </a:r>
            <a:endParaRPr lang="en-ZA" dirty="0"/>
          </a:p>
        </p:txBody>
      </p:sp>
      <p:sp>
        <p:nvSpPr>
          <p:cNvPr id="3" name="Content Placeholder 2"/>
          <p:cNvSpPr>
            <a:spLocks noGrp="1"/>
          </p:cNvSpPr>
          <p:nvPr>
            <p:ph idx="1"/>
          </p:nvPr>
        </p:nvSpPr>
        <p:spPr/>
        <p:txBody>
          <a:bodyPr/>
          <a:lstStyle/>
          <a:p>
            <a:pPr algn="ctr"/>
            <a:r>
              <a:rPr lang="en-ZA" i="1" dirty="0" smtClean="0">
                <a:solidFill>
                  <a:srgbClr val="004821"/>
                </a:solidFill>
              </a:rPr>
              <a:t>And </a:t>
            </a:r>
            <a:r>
              <a:rPr lang="he-IL" i="1" dirty="0" smtClean="0">
                <a:solidFill>
                  <a:srgbClr val="004821"/>
                </a:solidFill>
              </a:rPr>
              <a:t>יהוה</a:t>
            </a:r>
            <a:r>
              <a:rPr lang="en-ZA" i="1" dirty="0" smtClean="0">
                <a:solidFill>
                  <a:srgbClr val="004821"/>
                </a:solidFill>
              </a:rPr>
              <a:t> said to Noaḥ, “Come into the ark, you and all your household, because I have seen that you are righteous before Me in this generation. “Of all the clean beasts take with you seven pairs, a male and his female; and of the beasts that are unclean two, a male and his female; and of birds of the heavens seven pairs, male and female, to keep offspring alive on the face of all the earth</a:t>
            </a:r>
            <a:r>
              <a:rPr lang="en-ZA" b="1" i="1" dirty="0" smtClean="0">
                <a:solidFill>
                  <a:srgbClr val="004821"/>
                </a:solidFill>
              </a:rPr>
              <a:t>. </a:t>
            </a:r>
            <a:r>
              <a:rPr lang="en-US" b="1" i="1" dirty="0" smtClean="0">
                <a:solidFill>
                  <a:srgbClr val="004821"/>
                </a:solidFill>
              </a:rPr>
              <a:t>(Genesis 7:1-3)</a:t>
            </a:r>
          </a:p>
          <a:p>
            <a:r>
              <a:rPr lang="en-US" dirty="0" smtClean="0"/>
              <a:t>How did Noah know clean and unclean animals? Noah learned through his relatives what was originally taught to Adam and Eve in the Garden, </a:t>
            </a:r>
            <a:r>
              <a:rPr lang="he-IL" dirty="0" smtClean="0"/>
              <a:t>יהוה</a:t>
            </a:r>
            <a:r>
              <a:rPr lang="en-US" dirty="0" smtClean="0"/>
              <a:t>’s teaching and instruction called Torah, for a blessed life on earth. The clean animals were for sacrifice and eating and the unclean animals were not to be food for us; they were never to be for human consumption. We understand that Noah knew about the clean and unclean, holy and unholy and walked in the obedience of </a:t>
            </a:r>
            <a:r>
              <a:rPr lang="he-IL" dirty="0" smtClean="0"/>
              <a:t>יהוה</a:t>
            </a:r>
            <a:r>
              <a:rPr lang="en-US" dirty="0" smtClean="0"/>
              <a:t>’s teaching, as </a:t>
            </a:r>
            <a:r>
              <a:rPr lang="he-IL" dirty="0" smtClean="0"/>
              <a:t>יהוה</a:t>
            </a:r>
            <a:r>
              <a:rPr lang="en-US" dirty="0" smtClean="0"/>
              <a:t> refers to him as a righteous man in Genesis 6:9, one who kept and walked in the ways of </a:t>
            </a:r>
            <a:r>
              <a:rPr lang="he-IL" dirty="0" smtClean="0"/>
              <a:t>יהוה</a:t>
            </a:r>
            <a:r>
              <a:rPr lang="en-US" dirty="0" smtClean="0"/>
              <a:t>.</a:t>
            </a:r>
            <a:endParaRPr lang="en-ZA" dirty="0" smtClean="0"/>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32</a:t>
            </a:fld>
            <a:endParaRPr lang="en-ZA"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10th - 17TH DAY - FLOODWATERS</a:t>
            </a:r>
            <a:endParaRPr lang="en-ZA" dirty="0"/>
          </a:p>
        </p:txBody>
      </p:sp>
      <p:sp>
        <p:nvSpPr>
          <p:cNvPr id="3" name="Content Placeholder 2"/>
          <p:cNvSpPr>
            <a:spLocks noGrp="1"/>
          </p:cNvSpPr>
          <p:nvPr>
            <p:ph idx="1"/>
          </p:nvPr>
        </p:nvSpPr>
        <p:spPr/>
        <p:txBody>
          <a:bodyPr/>
          <a:lstStyle/>
          <a:p>
            <a:pPr algn="ctr"/>
            <a:r>
              <a:rPr lang="en-ZA" i="1" dirty="0" smtClean="0">
                <a:solidFill>
                  <a:srgbClr val="004821"/>
                </a:solidFill>
              </a:rPr>
              <a:t>“For after seven more days I am sending rain on the earth, forty days and forty nights, and shall wipe from the face of the earth all that stand that I created.” And Noaḥ did according to all that </a:t>
            </a:r>
            <a:r>
              <a:rPr lang="he-IL" i="1" dirty="0" smtClean="0">
                <a:solidFill>
                  <a:srgbClr val="004821"/>
                </a:solidFill>
              </a:rPr>
              <a:t>יהוה</a:t>
            </a:r>
            <a:r>
              <a:rPr lang="en-ZA" i="1" dirty="0" smtClean="0">
                <a:solidFill>
                  <a:srgbClr val="004821"/>
                </a:solidFill>
              </a:rPr>
              <a:t> commanded him. Now Noaḥ was six hundred years old when the flood-waters were on the earth. … And it came to be after seven days that the waters of the flood were on the earth. In the six hundredth year of </a:t>
            </a:r>
            <a:r>
              <a:rPr lang="en-ZA" i="1" dirty="0" err="1" smtClean="0">
                <a:solidFill>
                  <a:srgbClr val="004821"/>
                </a:solidFill>
              </a:rPr>
              <a:t>Noaḥ’s</a:t>
            </a:r>
            <a:r>
              <a:rPr lang="en-ZA" i="1" dirty="0" smtClean="0">
                <a:solidFill>
                  <a:srgbClr val="004821"/>
                </a:solidFill>
              </a:rPr>
              <a:t> life, in the second month, the seventeenth day of the month, on that day all the fountains of the great deep were broken up, and the windows of the heavens were opened. </a:t>
            </a:r>
            <a:r>
              <a:rPr lang="en-US" b="1" i="1" dirty="0" smtClean="0">
                <a:solidFill>
                  <a:srgbClr val="004821"/>
                </a:solidFill>
              </a:rPr>
              <a:t>(Genesis 7:4-11)</a:t>
            </a:r>
          </a:p>
          <a:p>
            <a:r>
              <a:rPr lang="en-US" dirty="0" smtClean="0"/>
              <a:t>Noah and his family entered the ark on the tenth day of the second month (Iyar) on the Biblical calendar. There is a provision in Torah for those who cannot partake in the Passover and Feast of Unleavened Bread due to being ceremonially unclean. Numbers 9:6-12. </a:t>
            </a:r>
            <a:r>
              <a:rPr lang="en-US" b="1" dirty="0" smtClean="0"/>
              <a:t>Once a prophetic symbol: </a:t>
            </a:r>
            <a:r>
              <a:rPr lang="en-US" dirty="0" smtClean="0"/>
              <a:t>The floodwaters acting as a </a:t>
            </a:r>
            <a:r>
              <a:rPr lang="en-US" dirty="0" err="1" smtClean="0"/>
              <a:t>mikvah</a:t>
            </a:r>
            <a:r>
              <a:rPr lang="en-US" dirty="0" smtClean="0"/>
              <a:t> (baptism) and possible the eating the unleavened bread as they could not make fire.  </a:t>
            </a:r>
          </a:p>
          <a:p>
            <a:endParaRPr lang="en-ZA" dirty="0" smtClean="0"/>
          </a:p>
          <a:p>
            <a:endParaRPr lang="en-ZA" dirty="0" smtClean="0"/>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33</a:t>
            </a:fld>
            <a:endParaRPr lang="en-ZA"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7 DAYS </a:t>
            </a:r>
            <a:endParaRPr lang="en-ZA" dirty="0"/>
          </a:p>
        </p:txBody>
      </p:sp>
      <p:sp>
        <p:nvSpPr>
          <p:cNvPr id="3" name="Content Placeholder 2"/>
          <p:cNvSpPr>
            <a:spLocks noGrp="1"/>
          </p:cNvSpPr>
          <p:nvPr>
            <p:ph idx="1"/>
          </p:nvPr>
        </p:nvSpPr>
        <p:spPr/>
        <p:txBody>
          <a:bodyPr>
            <a:normAutofit fontScale="92500" lnSpcReduction="20000"/>
          </a:bodyPr>
          <a:lstStyle/>
          <a:p>
            <a:r>
              <a:rPr lang="he-IL" sz="2400" dirty="0" smtClean="0"/>
              <a:t>יהוה</a:t>
            </a:r>
            <a:r>
              <a:rPr lang="en-US" sz="2400" dirty="0" smtClean="0"/>
              <a:t> allows Noah to experience seven more days of persecution before the rains of judgment come upon the earth after which </a:t>
            </a:r>
            <a:r>
              <a:rPr lang="he-IL" sz="2400" dirty="0" smtClean="0"/>
              <a:t>יהוה</a:t>
            </a:r>
            <a:r>
              <a:rPr lang="en-ZA" sz="2400" dirty="0" smtClean="0"/>
              <a:t> </a:t>
            </a:r>
            <a:r>
              <a:rPr lang="en-US" sz="2400" dirty="0" smtClean="0"/>
              <a:t>shuts Noah and his family up in the ark of safety after which the ark “was lifted above the earth”. </a:t>
            </a:r>
            <a:r>
              <a:rPr lang="he-IL" sz="2400" dirty="0" smtClean="0"/>
              <a:t>יהושע</a:t>
            </a:r>
            <a:r>
              <a:rPr lang="en-ZA" sz="2400" dirty="0" smtClean="0"/>
              <a:t> </a:t>
            </a:r>
            <a:r>
              <a:rPr lang="en-US" sz="2400" dirty="0" smtClean="0"/>
              <a:t>teaches that just prior to his second coming there will be trouble: </a:t>
            </a:r>
          </a:p>
          <a:p>
            <a:pPr algn="ctr"/>
            <a:r>
              <a:rPr lang="en-ZA" sz="2400" i="1" dirty="0" smtClean="0">
                <a:solidFill>
                  <a:srgbClr val="004821"/>
                </a:solidFill>
              </a:rPr>
              <a:t>“And immediately after the distress of those days ,…“And then the sign of the Son of </a:t>
            </a:r>
            <a:r>
              <a:rPr lang="en-ZA" sz="2400" i="1" dirty="0" err="1" smtClean="0">
                <a:solidFill>
                  <a:srgbClr val="004821"/>
                </a:solidFill>
              </a:rPr>
              <a:t>Aḏam</a:t>
            </a:r>
            <a:r>
              <a:rPr lang="en-ZA" sz="2400" i="1" dirty="0" smtClean="0">
                <a:solidFill>
                  <a:srgbClr val="004821"/>
                </a:solidFill>
              </a:rPr>
              <a:t> shall appear in the heaven, and then all the tribes of the earth shall mourn, and they shall see the Son of </a:t>
            </a:r>
            <a:r>
              <a:rPr lang="en-ZA" sz="2400" i="1" dirty="0" err="1" smtClean="0">
                <a:solidFill>
                  <a:srgbClr val="004821"/>
                </a:solidFill>
              </a:rPr>
              <a:t>Aḏam</a:t>
            </a:r>
            <a:r>
              <a:rPr lang="en-ZA" sz="2400" i="1" dirty="0" smtClean="0">
                <a:solidFill>
                  <a:srgbClr val="004821"/>
                </a:solidFill>
              </a:rPr>
              <a:t> coming on the clouds of the heaven with power and much esteem</a:t>
            </a:r>
            <a:r>
              <a:rPr lang="en-ZA" sz="2400" b="1" i="1" dirty="0" smtClean="0">
                <a:solidFill>
                  <a:srgbClr val="004821"/>
                </a:solidFill>
              </a:rPr>
              <a:t>. (Matthew 24:29-30)</a:t>
            </a:r>
          </a:p>
          <a:p>
            <a:r>
              <a:rPr lang="en-US" sz="2400" dirty="0" smtClean="0"/>
              <a:t>This </a:t>
            </a:r>
            <a:r>
              <a:rPr lang="en-US" sz="2400" dirty="0" smtClean="0"/>
              <a:t>speaks </a:t>
            </a:r>
            <a:r>
              <a:rPr lang="en-US" sz="2400" dirty="0" smtClean="0"/>
              <a:t>of a seven-year tribulation period </a:t>
            </a:r>
            <a:r>
              <a:rPr lang="en-US" sz="2400" dirty="0" smtClean="0"/>
              <a:t>we </a:t>
            </a:r>
            <a:r>
              <a:rPr lang="en-US" sz="2400" dirty="0" smtClean="0"/>
              <a:t>will </a:t>
            </a:r>
            <a:r>
              <a:rPr lang="en-US" sz="2400" dirty="0" smtClean="0"/>
              <a:t>go </a:t>
            </a:r>
            <a:r>
              <a:rPr lang="en-US" sz="2400" dirty="0" smtClean="0"/>
              <a:t>through before the Wrath of </a:t>
            </a:r>
            <a:r>
              <a:rPr lang="he-IL" sz="2400" dirty="0" smtClean="0"/>
              <a:t>יהוה</a:t>
            </a:r>
            <a:r>
              <a:rPr lang="en-US" sz="2400" dirty="0" smtClean="0"/>
              <a:t>, which is different than the Tribulation Period, which is poured out upon this earth. </a:t>
            </a:r>
            <a:endParaRPr lang="en-US" sz="2400" dirty="0" smtClean="0"/>
          </a:p>
          <a:p>
            <a:pPr algn="ctr"/>
            <a:r>
              <a:rPr lang="en-ZA" sz="2400" i="1" dirty="0" smtClean="0">
                <a:solidFill>
                  <a:srgbClr val="004821"/>
                </a:solidFill>
              </a:rPr>
              <a:t>And </a:t>
            </a:r>
            <a:r>
              <a:rPr lang="en-ZA" sz="2400" i="1" dirty="0" smtClean="0">
                <a:solidFill>
                  <a:srgbClr val="004821"/>
                </a:solidFill>
              </a:rPr>
              <a:t>I heard a loud voice from the Dwelling Place saying to the seven messengers, “Go and pour out the bowls of the wrath of Elohim on the earth</a:t>
            </a:r>
            <a:r>
              <a:rPr lang="en-ZA" sz="2400" b="1" i="1" dirty="0" smtClean="0">
                <a:solidFill>
                  <a:srgbClr val="004821"/>
                </a:solidFill>
              </a:rPr>
              <a:t>.” (Revelation 16:1).</a:t>
            </a:r>
          </a:p>
          <a:p>
            <a:r>
              <a:rPr lang="en-ZA" sz="2400" dirty="0" smtClean="0"/>
              <a:t> </a:t>
            </a:r>
            <a:r>
              <a:rPr lang="en-US" sz="2400" dirty="0" smtClean="0"/>
              <a:t>Scripturally, tribulation  (John 16:33; Acts 14:22; Rev 7:14) and wrath are two different words and concepts.</a:t>
            </a:r>
            <a:endParaRPr lang="en-ZA" sz="2400"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34</a:t>
            </a:fld>
            <a:endParaRPr lang="en-ZA"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WHY THE NUMBERS?</a:t>
            </a:r>
            <a:endParaRPr lang="en-ZA" dirty="0"/>
          </a:p>
        </p:txBody>
      </p:sp>
      <p:sp>
        <p:nvSpPr>
          <p:cNvPr id="3" name="Content Placeholder 2"/>
          <p:cNvSpPr>
            <a:spLocks noGrp="1"/>
          </p:cNvSpPr>
          <p:nvPr>
            <p:ph idx="1"/>
          </p:nvPr>
        </p:nvSpPr>
        <p:spPr/>
        <p:txBody>
          <a:bodyPr>
            <a:noAutofit/>
          </a:bodyPr>
          <a:lstStyle/>
          <a:p>
            <a:pPr>
              <a:lnSpc>
                <a:spcPts val="2200"/>
              </a:lnSpc>
            </a:pPr>
            <a:r>
              <a:rPr lang="en-ZA" dirty="0" smtClean="0"/>
              <a:t>“</a:t>
            </a:r>
            <a:r>
              <a:rPr lang="en-ZA" b="1" i="1" dirty="0" smtClean="0"/>
              <a:t>8” </a:t>
            </a:r>
            <a:r>
              <a:rPr lang="en-ZA" dirty="0" smtClean="0"/>
              <a:t>people: the number of </a:t>
            </a:r>
            <a:r>
              <a:rPr lang="en-ZA" i="1" dirty="0" smtClean="0"/>
              <a:t>“new beginnings</a:t>
            </a:r>
            <a:r>
              <a:rPr lang="en-ZA" dirty="0" smtClean="0"/>
              <a:t>” and the number of </a:t>
            </a:r>
            <a:r>
              <a:rPr lang="en-ZA" i="1" dirty="0" smtClean="0"/>
              <a:t>“circumcision” (the mark of the Covenant for the Land)</a:t>
            </a:r>
            <a:r>
              <a:rPr lang="en-ZA" dirty="0" smtClean="0"/>
              <a:t>. However, it is also the numeric value of “</a:t>
            </a:r>
            <a:r>
              <a:rPr lang="en-ZA" i="1" dirty="0" err="1" smtClean="0"/>
              <a:t>ahav</a:t>
            </a:r>
            <a:r>
              <a:rPr lang="en-ZA" i="1" dirty="0" smtClean="0"/>
              <a:t>” or “love</a:t>
            </a:r>
            <a:r>
              <a:rPr lang="en-ZA" dirty="0" smtClean="0"/>
              <a:t>” and of the letter “</a:t>
            </a:r>
            <a:r>
              <a:rPr lang="en-ZA" i="1" dirty="0" err="1" smtClean="0"/>
              <a:t>chet</a:t>
            </a:r>
            <a:r>
              <a:rPr lang="en-ZA" i="1" dirty="0" smtClean="0"/>
              <a:t>”</a:t>
            </a:r>
            <a:r>
              <a:rPr lang="en-ZA" dirty="0" smtClean="0"/>
              <a:t> which is “</a:t>
            </a:r>
            <a:r>
              <a:rPr lang="en-ZA" i="1" dirty="0" smtClean="0"/>
              <a:t>life</a:t>
            </a:r>
            <a:r>
              <a:rPr lang="en-ZA" dirty="0" smtClean="0"/>
              <a:t>” and represents </a:t>
            </a:r>
            <a:r>
              <a:rPr lang="en-ZA" i="1" dirty="0" smtClean="0"/>
              <a:t>“the fear of </a:t>
            </a:r>
            <a:r>
              <a:rPr lang="he-IL" i="1" dirty="0" smtClean="0"/>
              <a:t>יהוה</a:t>
            </a:r>
            <a:r>
              <a:rPr lang="en-ZA" i="1" dirty="0" smtClean="0"/>
              <a:t>”. </a:t>
            </a:r>
          </a:p>
          <a:p>
            <a:pPr algn="just">
              <a:lnSpc>
                <a:spcPts val="2200"/>
              </a:lnSpc>
            </a:pPr>
            <a:r>
              <a:rPr lang="en-ZA" dirty="0" smtClean="0"/>
              <a:t>The rain lasted </a:t>
            </a:r>
            <a:r>
              <a:rPr lang="en-ZA" b="1" dirty="0" smtClean="0"/>
              <a:t>40 days </a:t>
            </a:r>
            <a:r>
              <a:rPr lang="en-ZA" dirty="0" smtClean="0"/>
              <a:t>and nights on the earth. 40 is the number of “</a:t>
            </a:r>
            <a:r>
              <a:rPr lang="en-ZA" i="1" dirty="0" smtClean="0"/>
              <a:t>testing”</a:t>
            </a:r>
            <a:r>
              <a:rPr lang="en-ZA" dirty="0" smtClean="0"/>
              <a:t> and </a:t>
            </a:r>
            <a:r>
              <a:rPr lang="en-ZA" i="1" dirty="0" smtClean="0"/>
              <a:t>“trials”, </a:t>
            </a:r>
            <a:r>
              <a:rPr lang="en-ZA" dirty="0" smtClean="0"/>
              <a:t>as well as the letter “</a:t>
            </a:r>
            <a:r>
              <a:rPr lang="en-ZA" i="1" dirty="0" err="1" smtClean="0"/>
              <a:t>mem</a:t>
            </a:r>
            <a:r>
              <a:rPr lang="en-ZA" i="1" dirty="0" smtClean="0"/>
              <a:t>” </a:t>
            </a:r>
            <a:r>
              <a:rPr lang="en-ZA" dirty="0" smtClean="0"/>
              <a:t>or the </a:t>
            </a:r>
            <a:r>
              <a:rPr lang="en-ZA" i="1" dirty="0" smtClean="0"/>
              <a:t>“water</a:t>
            </a:r>
            <a:r>
              <a:rPr lang="en-ZA" dirty="0" smtClean="0"/>
              <a:t>”. It also equals </a:t>
            </a:r>
            <a:r>
              <a:rPr lang="en-ZA" i="1" dirty="0" smtClean="0"/>
              <a:t>“</a:t>
            </a:r>
            <a:r>
              <a:rPr lang="en-ZA" i="1" dirty="0" err="1" smtClean="0"/>
              <a:t>v‟ga‟al</a:t>
            </a:r>
            <a:r>
              <a:rPr lang="en-ZA" i="1" dirty="0" smtClean="0"/>
              <a:t>” </a:t>
            </a:r>
            <a:r>
              <a:rPr lang="en-ZA" dirty="0" smtClean="0"/>
              <a:t>which means “</a:t>
            </a:r>
            <a:r>
              <a:rPr lang="en-ZA" i="1" dirty="0" smtClean="0"/>
              <a:t>and He redeems”. </a:t>
            </a:r>
          </a:p>
          <a:p>
            <a:pPr algn="just">
              <a:lnSpc>
                <a:spcPts val="2200"/>
              </a:lnSpc>
            </a:pPr>
            <a:r>
              <a:rPr lang="en-ZA" dirty="0" err="1" smtClean="0"/>
              <a:t>No’ach</a:t>
            </a:r>
            <a:r>
              <a:rPr lang="en-ZA" dirty="0" smtClean="0"/>
              <a:t> was 600 years old: </a:t>
            </a:r>
            <a:r>
              <a:rPr lang="en-ZA" b="1" dirty="0" smtClean="0"/>
              <a:t>600</a:t>
            </a:r>
            <a:r>
              <a:rPr lang="en-ZA" dirty="0" smtClean="0"/>
              <a:t> is the numeric value of “</a:t>
            </a:r>
            <a:r>
              <a:rPr lang="en-ZA" i="1" dirty="0" err="1" smtClean="0"/>
              <a:t>shesh</a:t>
            </a:r>
            <a:r>
              <a:rPr lang="en-ZA" dirty="0" smtClean="0"/>
              <a:t>” which is the number “</a:t>
            </a:r>
            <a:r>
              <a:rPr lang="en-ZA" i="1" dirty="0" smtClean="0"/>
              <a:t>six”</a:t>
            </a:r>
            <a:r>
              <a:rPr lang="en-ZA" dirty="0" smtClean="0"/>
              <a:t> or the number of “</a:t>
            </a:r>
            <a:r>
              <a:rPr lang="en-ZA" i="1" dirty="0" smtClean="0"/>
              <a:t>man</a:t>
            </a:r>
            <a:r>
              <a:rPr lang="en-ZA" dirty="0" smtClean="0"/>
              <a:t>”. </a:t>
            </a:r>
          </a:p>
          <a:p>
            <a:pPr algn="just">
              <a:lnSpc>
                <a:spcPts val="2200"/>
              </a:lnSpc>
            </a:pPr>
            <a:r>
              <a:rPr lang="en-ZA" dirty="0" smtClean="0"/>
              <a:t>The waters rose to a height of </a:t>
            </a:r>
            <a:r>
              <a:rPr lang="en-ZA" b="1" dirty="0" smtClean="0"/>
              <a:t>15</a:t>
            </a:r>
            <a:r>
              <a:rPr lang="en-ZA" dirty="0" smtClean="0"/>
              <a:t> cubits above the mountains: 15 is the numeric value of </a:t>
            </a:r>
            <a:r>
              <a:rPr lang="en-ZA" i="1" dirty="0" smtClean="0"/>
              <a:t>“</a:t>
            </a:r>
            <a:r>
              <a:rPr lang="en-ZA" i="1" dirty="0" err="1" smtClean="0"/>
              <a:t>chavah</a:t>
            </a:r>
            <a:r>
              <a:rPr lang="en-ZA" i="1" dirty="0" smtClean="0"/>
              <a:t>”</a:t>
            </a:r>
            <a:r>
              <a:rPr lang="en-ZA" dirty="0" smtClean="0"/>
              <a:t> meaning </a:t>
            </a:r>
            <a:r>
              <a:rPr lang="en-ZA" i="1" dirty="0" smtClean="0"/>
              <a:t>“to hide” or “to cover over</a:t>
            </a:r>
            <a:r>
              <a:rPr lang="en-ZA" dirty="0" smtClean="0"/>
              <a:t>” and also “</a:t>
            </a:r>
            <a:r>
              <a:rPr lang="en-ZA" i="1" dirty="0" err="1" smtClean="0"/>
              <a:t>big‟vai</a:t>
            </a:r>
            <a:r>
              <a:rPr lang="en-ZA" i="1" dirty="0" smtClean="0"/>
              <a:t>”</a:t>
            </a:r>
            <a:r>
              <a:rPr lang="en-ZA" dirty="0" smtClean="0"/>
              <a:t> meaning “</a:t>
            </a:r>
            <a:r>
              <a:rPr lang="en-ZA" i="1" dirty="0" smtClean="0"/>
              <a:t>faithless” or “treacherous</a:t>
            </a:r>
            <a:r>
              <a:rPr lang="en-ZA" dirty="0" smtClean="0"/>
              <a:t>”.</a:t>
            </a:r>
          </a:p>
          <a:p>
            <a:pPr algn="just">
              <a:lnSpc>
                <a:spcPts val="2200"/>
              </a:lnSpc>
            </a:pPr>
            <a:r>
              <a:rPr lang="en-ZA" dirty="0" smtClean="0"/>
              <a:t>The date that the waters “broke loose”. It was in the </a:t>
            </a:r>
            <a:r>
              <a:rPr lang="en-ZA" b="1" dirty="0" smtClean="0"/>
              <a:t>second month, the 17</a:t>
            </a:r>
            <a:r>
              <a:rPr lang="en-ZA" b="1" baseline="30000" dirty="0" smtClean="0"/>
              <a:t>th</a:t>
            </a:r>
            <a:r>
              <a:rPr lang="en-ZA" b="1" dirty="0" smtClean="0"/>
              <a:t> day of the month.</a:t>
            </a:r>
            <a:r>
              <a:rPr lang="en-ZA" dirty="0" smtClean="0"/>
              <a:t> 2 equals the letter </a:t>
            </a:r>
            <a:r>
              <a:rPr lang="en-ZA" i="1" dirty="0" smtClean="0"/>
              <a:t>“</a:t>
            </a:r>
            <a:r>
              <a:rPr lang="en-ZA" i="1" dirty="0" err="1" smtClean="0"/>
              <a:t>beit</a:t>
            </a:r>
            <a:r>
              <a:rPr lang="en-ZA" i="1" dirty="0" smtClean="0"/>
              <a:t>” or “house</a:t>
            </a:r>
            <a:r>
              <a:rPr lang="en-ZA" dirty="0" smtClean="0"/>
              <a:t>” and 17 equals </a:t>
            </a:r>
            <a:r>
              <a:rPr lang="en-ZA" i="1" dirty="0" smtClean="0"/>
              <a:t>“</a:t>
            </a:r>
            <a:r>
              <a:rPr lang="en-ZA" i="1" dirty="0" err="1" smtClean="0"/>
              <a:t>zebach</a:t>
            </a:r>
            <a:r>
              <a:rPr lang="en-ZA" i="1" dirty="0" smtClean="0"/>
              <a:t>” or “sacrifice</a:t>
            </a:r>
            <a:r>
              <a:rPr lang="en-ZA" dirty="0" smtClean="0"/>
              <a:t>”, making up “</a:t>
            </a:r>
            <a:r>
              <a:rPr lang="en-ZA" i="1" dirty="0" smtClean="0"/>
              <a:t>house of sacrifice</a:t>
            </a:r>
            <a:r>
              <a:rPr lang="en-ZA" dirty="0" smtClean="0"/>
              <a:t>”. It’s also the day that the “manna” began to form for </a:t>
            </a:r>
            <a:r>
              <a:rPr lang="en-ZA" dirty="0" err="1" smtClean="0"/>
              <a:t>B’nei</a:t>
            </a:r>
            <a:r>
              <a:rPr lang="en-ZA" dirty="0" smtClean="0"/>
              <a:t> </a:t>
            </a:r>
            <a:r>
              <a:rPr lang="en-ZA" dirty="0" err="1" smtClean="0"/>
              <a:t>Yisra’el</a:t>
            </a:r>
            <a:r>
              <a:rPr lang="en-ZA" dirty="0" smtClean="0"/>
              <a:t> in the wilderness, according to Exodus 16. </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35</a:t>
            </a:fld>
            <a:endParaRPr lang="en-ZA"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RAVEN AND DOVE</a:t>
            </a:r>
            <a:endParaRPr lang="en-ZA" dirty="0"/>
          </a:p>
        </p:txBody>
      </p:sp>
      <p:sp>
        <p:nvSpPr>
          <p:cNvPr id="3" name="Content Placeholder 2"/>
          <p:cNvSpPr>
            <a:spLocks noGrp="1"/>
          </p:cNvSpPr>
          <p:nvPr>
            <p:ph idx="1"/>
          </p:nvPr>
        </p:nvSpPr>
        <p:spPr/>
        <p:txBody>
          <a:bodyPr>
            <a:normAutofit fontScale="92500" lnSpcReduction="20000"/>
          </a:bodyPr>
          <a:lstStyle/>
          <a:p>
            <a:pPr algn="ctr"/>
            <a:r>
              <a:rPr lang="en-ZA" sz="2400" i="1" dirty="0" smtClean="0">
                <a:solidFill>
                  <a:srgbClr val="004821"/>
                </a:solidFill>
              </a:rPr>
              <a:t>And it came to be, at the end of forty days, that Noaḥ opened the window of the ark which he had made, and he sent out a raven, which kept going out and turning back until the waters had dried up from the earth. </a:t>
            </a:r>
            <a:r>
              <a:rPr lang="en-ZA" sz="2400" b="1" i="1" dirty="0" smtClean="0">
                <a:solidFill>
                  <a:srgbClr val="004821"/>
                </a:solidFill>
              </a:rPr>
              <a:t>(Genesis 8:6-7)</a:t>
            </a:r>
          </a:p>
          <a:p>
            <a:r>
              <a:rPr lang="en-US" sz="2400" dirty="0" smtClean="0"/>
              <a:t>A raven is an unclean bird, a scavenger by design. The fact that the raven went back and forth shows it was searching for remains to feed on. </a:t>
            </a:r>
            <a:r>
              <a:rPr lang="en-ZA" sz="2400" dirty="0" smtClean="0"/>
              <a:t>The raven represents those who still have unredeemed soul natures even after being born again. They continue going their own way never entering into their inheritance or redemption. They remain unconverted. </a:t>
            </a:r>
          </a:p>
          <a:p>
            <a:pPr algn="ctr"/>
            <a:r>
              <a:rPr lang="en-ZA" sz="2400" i="1" dirty="0" smtClean="0">
                <a:solidFill>
                  <a:srgbClr val="004821"/>
                </a:solidFill>
              </a:rPr>
              <a:t>Then he sent out a dove from him, to see if the waters had receded from the face of the ground. But the dove found no resting place for its feet and returned into the ark to him, for the waters were on the face of all the earth. So he put out his hand and took it, and pulled it into the ark to himself. </a:t>
            </a:r>
            <a:r>
              <a:rPr lang="en-ZA" sz="2400" b="1" i="1" dirty="0" smtClean="0">
                <a:solidFill>
                  <a:srgbClr val="004821"/>
                </a:solidFill>
              </a:rPr>
              <a:t>(Genesis 8:7-9)</a:t>
            </a:r>
          </a:p>
          <a:p>
            <a:r>
              <a:rPr lang="en-ZA" sz="2400" dirty="0" smtClean="0"/>
              <a:t>The dove found no rest in worldly affairs and returned to the sanctity of the ark (representing Torah) contrary to the raven that just kept doing its own thing, church hoping. </a:t>
            </a:r>
          </a:p>
          <a:p>
            <a:endParaRPr lang="en-ZA" dirty="0" smtClean="0"/>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36</a:t>
            </a:fld>
            <a:endParaRPr lang="en-ZA"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OLIVE LEAF</a:t>
            </a:r>
            <a:endParaRPr lang="en-ZA" dirty="0"/>
          </a:p>
        </p:txBody>
      </p:sp>
      <p:sp>
        <p:nvSpPr>
          <p:cNvPr id="3" name="Content Placeholder 2"/>
          <p:cNvSpPr>
            <a:spLocks noGrp="1"/>
          </p:cNvSpPr>
          <p:nvPr>
            <p:ph idx="1"/>
          </p:nvPr>
        </p:nvSpPr>
        <p:spPr/>
        <p:txBody>
          <a:bodyPr>
            <a:noAutofit/>
          </a:bodyPr>
          <a:lstStyle/>
          <a:p>
            <a:pPr algn="ctr">
              <a:lnSpc>
                <a:spcPts val="2300"/>
              </a:lnSpc>
            </a:pPr>
            <a:r>
              <a:rPr lang="en-ZA" i="1" dirty="0" smtClean="0">
                <a:solidFill>
                  <a:srgbClr val="004821"/>
                </a:solidFill>
              </a:rPr>
              <a:t>And he waited yet another seven days, and again he sent the dove out from the ark. And the dove came to him in the evening, and see, a freshly plucked olive leaf was in its mouth. And Noaḥ knew that the waters had receded from the earth. </a:t>
            </a:r>
            <a:r>
              <a:rPr lang="en-ZA" b="1" i="1" dirty="0" smtClean="0">
                <a:solidFill>
                  <a:srgbClr val="004821"/>
                </a:solidFill>
              </a:rPr>
              <a:t>(Genesis 8:10-11)</a:t>
            </a:r>
          </a:p>
          <a:p>
            <a:pPr algn="just">
              <a:lnSpc>
                <a:spcPts val="2300"/>
              </a:lnSpc>
            </a:pPr>
            <a:r>
              <a:rPr lang="en-US" dirty="0" smtClean="0"/>
              <a:t>The olive leaf is not affected by a few months of being submerged under water as can be seen by the “</a:t>
            </a:r>
            <a:r>
              <a:rPr lang="en-US" i="1" dirty="0" smtClean="0"/>
              <a:t>freshly plucked</a:t>
            </a:r>
            <a:r>
              <a:rPr lang="en-US" dirty="0" smtClean="0"/>
              <a:t>” olive leaf. </a:t>
            </a:r>
            <a:endParaRPr lang="en-ZA" dirty="0" smtClean="0"/>
          </a:p>
          <a:p>
            <a:pPr>
              <a:lnSpc>
                <a:spcPts val="2300"/>
              </a:lnSpc>
            </a:pPr>
            <a:r>
              <a:rPr lang="en-US" dirty="0" smtClean="0"/>
              <a:t>The Hebrew word for “</a:t>
            </a:r>
            <a:r>
              <a:rPr lang="en-US" i="1" dirty="0" smtClean="0"/>
              <a:t>freshly plucked</a:t>
            </a:r>
            <a:r>
              <a:rPr lang="en-US" dirty="0" smtClean="0"/>
              <a:t>” is </a:t>
            </a:r>
            <a:r>
              <a:rPr lang="en-US" i="1" dirty="0" err="1" smtClean="0"/>
              <a:t>tarap</a:t>
            </a:r>
            <a:r>
              <a:rPr lang="en-US" dirty="0" smtClean="0"/>
              <a:t> (Strong’s #2965/TWOT #827a), only found in Genesis 8:11. Its root word (TWOT #827 </a:t>
            </a:r>
            <a:r>
              <a:rPr lang="en-US" i="1" dirty="0" err="1" smtClean="0"/>
              <a:t>tarap</a:t>
            </a:r>
            <a:r>
              <a:rPr lang="en-US" dirty="0" smtClean="0"/>
              <a:t>) means rent or tear. </a:t>
            </a:r>
            <a:r>
              <a:rPr lang="he-IL" dirty="0" smtClean="0"/>
              <a:t>יהושע</a:t>
            </a:r>
            <a:r>
              <a:rPr lang="en-US" dirty="0" smtClean="0"/>
              <a:t>, the root of the of the olive tree, rent the Temple veil from top to bottom, opening up forgiveness and redemption. </a:t>
            </a:r>
          </a:p>
          <a:p>
            <a:pPr>
              <a:lnSpc>
                <a:spcPts val="2300"/>
              </a:lnSpc>
            </a:pPr>
            <a:r>
              <a:rPr lang="en-US" dirty="0" smtClean="0"/>
              <a:t>The term “</a:t>
            </a:r>
            <a:r>
              <a:rPr lang="en-US" i="1" dirty="0" smtClean="0"/>
              <a:t>olive leaf</a:t>
            </a:r>
            <a:r>
              <a:rPr lang="en-US" dirty="0" smtClean="0"/>
              <a:t>” more closely we discover that </a:t>
            </a:r>
            <a:r>
              <a:rPr lang="en-US" i="1" dirty="0" err="1" smtClean="0"/>
              <a:t>aleh</a:t>
            </a:r>
            <a:r>
              <a:rPr lang="en-US" b="1" dirty="0" smtClean="0"/>
              <a:t> </a:t>
            </a:r>
            <a:r>
              <a:rPr lang="en-US" dirty="0" smtClean="0"/>
              <a:t>(TWOT #1624a) corresponds to leaf and comes from the root word </a:t>
            </a:r>
            <a:r>
              <a:rPr lang="en-US" i="1" dirty="0" smtClean="0"/>
              <a:t>ala</a:t>
            </a:r>
            <a:r>
              <a:rPr lang="en-US" dirty="0" smtClean="0"/>
              <a:t> meaning to go up, as in the </a:t>
            </a:r>
            <a:r>
              <a:rPr lang="en-US" i="1" dirty="0" err="1" smtClean="0"/>
              <a:t>olah</a:t>
            </a:r>
            <a:r>
              <a:rPr lang="en-US" dirty="0" smtClean="0"/>
              <a:t> or elevation offering. </a:t>
            </a:r>
            <a:r>
              <a:rPr lang="he-IL" dirty="0" smtClean="0"/>
              <a:t>יהושע</a:t>
            </a:r>
            <a:r>
              <a:rPr lang="en-ZA" dirty="0" smtClean="0"/>
              <a:t> </a:t>
            </a:r>
            <a:r>
              <a:rPr lang="en-US" dirty="0" smtClean="0"/>
              <a:t>was the first elevation offering for all mankind. </a:t>
            </a:r>
            <a:endParaRPr lang="en-ZA" i="1" dirty="0" smtClean="0"/>
          </a:p>
          <a:p>
            <a:pPr>
              <a:lnSpc>
                <a:spcPts val="2300"/>
              </a:lnSpc>
            </a:pPr>
            <a:endParaRPr lang="en-ZA" dirty="0" smtClean="0"/>
          </a:p>
          <a:p>
            <a:pPr>
              <a:lnSpc>
                <a:spcPts val="2300"/>
              </a:lnSpc>
            </a:pP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37</a:t>
            </a:fld>
            <a:endParaRPr lang="en-ZA"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THE EATING OF FLESH</a:t>
            </a:r>
            <a:endParaRPr lang="en-ZA" dirty="0"/>
          </a:p>
        </p:txBody>
      </p:sp>
      <p:sp>
        <p:nvSpPr>
          <p:cNvPr id="3" name="Content Placeholder 2"/>
          <p:cNvSpPr>
            <a:spLocks noGrp="1"/>
          </p:cNvSpPr>
          <p:nvPr>
            <p:ph idx="1"/>
          </p:nvPr>
        </p:nvSpPr>
        <p:spPr/>
        <p:txBody>
          <a:bodyPr>
            <a:normAutofit fontScale="92500"/>
          </a:bodyPr>
          <a:lstStyle/>
          <a:p>
            <a:pPr algn="ctr">
              <a:lnSpc>
                <a:spcPts val="2200"/>
              </a:lnSpc>
            </a:pPr>
            <a:r>
              <a:rPr lang="en-ZA" sz="2400" i="1" dirty="0" smtClean="0">
                <a:solidFill>
                  <a:srgbClr val="004821"/>
                </a:solidFill>
              </a:rPr>
              <a:t>“And you shall go there and look there for </a:t>
            </a:r>
            <a:r>
              <a:rPr lang="en-ZA" sz="2400" i="1" dirty="0" err="1" smtClean="0">
                <a:solidFill>
                  <a:srgbClr val="004821"/>
                </a:solidFill>
              </a:rPr>
              <a:t>Yĕhu</a:t>
            </a:r>
            <a:r>
              <a:rPr lang="en-ZA" sz="2400" i="1" dirty="0" smtClean="0">
                <a:solidFill>
                  <a:srgbClr val="004821"/>
                </a:solidFill>
              </a:rPr>
              <a:t> son of </a:t>
            </a:r>
            <a:r>
              <a:rPr lang="en-ZA" sz="2400" i="1" dirty="0" err="1" smtClean="0">
                <a:solidFill>
                  <a:srgbClr val="004821"/>
                </a:solidFill>
              </a:rPr>
              <a:t>Yehoshaphat</a:t>
            </a:r>
            <a:r>
              <a:rPr lang="en-ZA" sz="2400" i="1" dirty="0" smtClean="0">
                <a:solidFill>
                  <a:srgbClr val="004821"/>
                </a:solidFill>
              </a:rPr>
              <a:t>, son of </a:t>
            </a:r>
            <a:r>
              <a:rPr lang="en-ZA" sz="2400" i="1" dirty="0" err="1" smtClean="0">
                <a:solidFill>
                  <a:srgbClr val="004821"/>
                </a:solidFill>
              </a:rPr>
              <a:t>Nimshi</a:t>
            </a:r>
            <a:r>
              <a:rPr lang="en-ZA" sz="2400" i="1" dirty="0" smtClean="0">
                <a:solidFill>
                  <a:srgbClr val="004821"/>
                </a:solidFill>
              </a:rPr>
              <a:t>, and go in and make him rise up from among his brothers, and take him to an inner room, “and take the flask of oil, and pour it on his head, and say, ‘Thus said </a:t>
            </a:r>
            <a:r>
              <a:rPr lang="he-IL" sz="2400" i="1" dirty="0" smtClean="0">
                <a:solidFill>
                  <a:srgbClr val="004821"/>
                </a:solidFill>
              </a:rPr>
              <a:t>יהוה</a:t>
            </a:r>
            <a:r>
              <a:rPr lang="en-ZA" sz="2400" i="1" dirty="0" smtClean="0">
                <a:solidFill>
                  <a:srgbClr val="004821"/>
                </a:solidFill>
              </a:rPr>
              <a:t>, “I have anointed you sovereign over </a:t>
            </a:r>
            <a:r>
              <a:rPr lang="en-ZA" sz="2400" i="1" dirty="0" err="1" smtClean="0">
                <a:solidFill>
                  <a:srgbClr val="004821"/>
                </a:solidFill>
              </a:rPr>
              <a:t>Yisra’ĕl</a:t>
            </a:r>
            <a:r>
              <a:rPr lang="en-ZA" sz="2400" i="1" dirty="0" smtClean="0">
                <a:solidFill>
                  <a:srgbClr val="004821"/>
                </a:solidFill>
              </a:rPr>
              <a:t>.” ’ Then you shall open the door and flee, and do not wait.” So the young man – the young man the prophet – went to </a:t>
            </a:r>
            <a:r>
              <a:rPr lang="en-ZA" sz="2400" i="1" dirty="0" err="1" smtClean="0">
                <a:solidFill>
                  <a:srgbClr val="004821"/>
                </a:solidFill>
              </a:rPr>
              <a:t>Ramoth</a:t>
            </a:r>
            <a:r>
              <a:rPr lang="en-ZA" sz="2400" i="1" dirty="0" smtClean="0">
                <a:solidFill>
                  <a:srgbClr val="004821"/>
                </a:solidFill>
              </a:rPr>
              <a:t> </a:t>
            </a:r>
            <a:r>
              <a:rPr lang="en-ZA" sz="2400" i="1" dirty="0" err="1" smtClean="0">
                <a:solidFill>
                  <a:srgbClr val="004821"/>
                </a:solidFill>
              </a:rPr>
              <a:t>Gilʽad</a:t>
            </a:r>
            <a:r>
              <a:rPr lang="en-ZA" sz="2400" i="1" dirty="0" smtClean="0">
                <a:solidFill>
                  <a:srgbClr val="004821"/>
                </a:solidFill>
              </a:rPr>
              <a:t>̱, </a:t>
            </a:r>
            <a:r>
              <a:rPr lang="en-US" sz="2400" b="1" i="1" dirty="0" smtClean="0">
                <a:solidFill>
                  <a:srgbClr val="004821"/>
                </a:solidFill>
              </a:rPr>
              <a:t>(2 Kings 9:2-4)</a:t>
            </a:r>
          </a:p>
          <a:p>
            <a:pPr algn="ctr">
              <a:lnSpc>
                <a:spcPts val="2200"/>
              </a:lnSpc>
            </a:pPr>
            <a:r>
              <a:rPr lang="en-ZA" sz="2400" i="1" dirty="0" smtClean="0">
                <a:solidFill>
                  <a:srgbClr val="004821"/>
                </a:solidFill>
              </a:rPr>
              <a:t>But the Spirit distinctly says that in latter times some shall fall away from the belief, paying attention to misleading spirits, and teachings of demons, speaking lies in hypocrisy, having been branded on their own conscience, forbidding to marry, saying to abstain from foods which Elohim created to be received with thanksgiving by those who believe and know the truth. </a:t>
            </a:r>
            <a:r>
              <a:rPr lang="en-ZA" sz="2400" b="1" i="1" dirty="0" smtClean="0">
                <a:solidFill>
                  <a:srgbClr val="004821"/>
                </a:solidFill>
              </a:rPr>
              <a:t>(1 Timothy 4:1-3)</a:t>
            </a:r>
          </a:p>
          <a:p>
            <a:pPr>
              <a:lnSpc>
                <a:spcPts val="2200"/>
              </a:lnSpc>
            </a:pPr>
            <a:r>
              <a:rPr lang="en-ZA" sz="2400" dirty="0" smtClean="0"/>
              <a:t>Why do </a:t>
            </a:r>
            <a:r>
              <a:rPr lang="en-ZA" sz="2400" i="1" dirty="0" smtClean="0"/>
              <a:t>“seducing spirits” </a:t>
            </a:r>
            <a:r>
              <a:rPr lang="en-ZA" sz="2400" dirty="0" smtClean="0"/>
              <a:t>want people to abstain from eating meat (become a vegetarian)? Benjamin </a:t>
            </a:r>
            <a:r>
              <a:rPr lang="en-ZA" sz="2400" dirty="0" err="1" smtClean="0"/>
              <a:t>Creme</a:t>
            </a:r>
            <a:r>
              <a:rPr lang="en-ZA" sz="2400" dirty="0" smtClean="0"/>
              <a:t> (Leader of the New Age Cult) wrote that eating meat weakens a person’s ability to accept signals from higher levels of consciousness/vibration.  </a:t>
            </a:r>
          </a:p>
          <a:p>
            <a:endParaRPr lang="en-ZA" dirty="0" smtClean="0"/>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38</a:t>
            </a:fld>
            <a:endParaRPr lang="en-ZA"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smtClean="0"/>
              <a:t>SPIRITUAL REASON WHY YOU SHOULD EAT MEAT</a:t>
            </a:r>
            <a:endParaRPr lang="en-ZA" dirty="0"/>
          </a:p>
        </p:txBody>
      </p:sp>
      <p:sp>
        <p:nvSpPr>
          <p:cNvPr id="3" name="Content Placeholder 2"/>
          <p:cNvSpPr>
            <a:spLocks noGrp="1"/>
          </p:cNvSpPr>
          <p:nvPr>
            <p:ph idx="1"/>
          </p:nvPr>
        </p:nvSpPr>
        <p:spPr/>
        <p:txBody>
          <a:bodyPr>
            <a:noAutofit/>
          </a:bodyPr>
          <a:lstStyle/>
          <a:p>
            <a:pPr>
              <a:lnSpc>
                <a:spcPts val="2100"/>
              </a:lnSpc>
            </a:pPr>
            <a:r>
              <a:rPr lang="en-ZA" i="1" dirty="0" smtClean="0">
                <a:solidFill>
                  <a:srgbClr val="C00000"/>
                </a:solidFill>
              </a:rPr>
              <a:t>Today, from the Masters' point of view, the third is the first true (soul) initiation, the first and second being really preparatory, demonstrating the control of the vehicles ….The physical body is the first to undergo purification and, for those in preparation for the first initiation, a vegetarian diet becomes essential. Meat eating has a lowering effect on the vibration of the physical body of man and must be eliminated from the diet. It is interesting to note how many people today, especially the young, are turning to vegetarianism. There is no doubt that this relates to the fact that several millions now stand on the threshold of the first initiation; consciously or unconsciously, they are responding to the inner precepts of the soul.</a:t>
            </a:r>
          </a:p>
          <a:p>
            <a:pPr>
              <a:lnSpc>
                <a:spcPts val="2100"/>
              </a:lnSpc>
            </a:pPr>
            <a:r>
              <a:rPr lang="en-ZA" dirty="0" smtClean="0"/>
              <a:t>Fallen angels and other evil spirits operate at higher-levels of consciousness. By not eating meat you become more prone to receiving communication from these evil spirits. These evil spirits want to communicate with you so that they can prepare you spiritually for the arrival of Antichrist. It should also be no surprise that Adolf Hitler, was a vegetarian while</a:t>
            </a:r>
            <a:r>
              <a:rPr lang="en-US" dirty="0" smtClean="0"/>
              <a:t> </a:t>
            </a:r>
            <a:r>
              <a:rPr lang="he-IL" dirty="0" smtClean="0"/>
              <a:t>יהושע</a:t>
            </a:r>
            <a:r>
              <a:rPr lang="en-ZA" dirty="0" smtClean="0"/>
              <a:t>was NOT a vegetarian (He ate fish in Luke 24:41-43).</a:t>
            </a:r>
          </a:p>
          <a:p>
            <a:pPr algn="just"/>
            <a:endParaRPr lang="en-ZA" sz="1600" dirty="0" smtClean="0"/>
          </a:p>
          <a:p>
            <a:pPr algn="just"/>
            <a:endParaRPr lang="en-ZA" sz="160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39</a:t>
            </a:fld>
            <a:endParaRPr lang="en-ZA"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COVENANT WITH NOAH</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“And I shall establish My covenant with you, and never again is all flesh cut off by the waters of the flood, and never again is there a flood to destroy the earth.” And Elohim said, “This is the sign of the covenant which I make between Me and you, and every living creature that is with you, for all generations to come: “I shall set My rainbow in the cloud, and it shall be for the sign of the covenant between Me and the earth. </a:t>
            </a:r>
            <a:r>
              <a:rPr lang="en-ZA" b="1" i="1" dirty="0" smtClean="0">
                <a:solidFill>
                  <a:srgbClr val="004821"/>
                </a:solidFill>
              </a:rPr>
              <a:t>(Genesis 9:11-13)</a:t>
            </a:r>
          </a:p>
          <a:p>
            <a:r>
              <a:rPr lang="en-US" dirty="0" smtClean="0"/>
              <a:t>The covenant of Noah was a universal covenant to all mankind, which promised that a flood would never again destroy the earth. </a:t>
            </a:r>
            <a:r>
              <a:rPr lang="he-IL" dirty="0" smtClean="0"/>
              <a:t>יהוה</a:t>
            </a:r>
            <a:r>
              <a:rPr lang="en-ZA" dirty="0" smtClean="0"/>
              <a:t> </a:t>
            </a:r>
            <a:r>
              <a:rPr lang="en-US" dirty="0" smtClean="0"/>
              <a:t>also instituted the principle of human government to curb sin and the proclaimed the first physical sign of a covenant to be a multi colored rainbow, which still stands for the promise and terms of Noah’s covenant today.</a:t>
            </a:r>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40</a:t>
            </a:fld>
            <a:endParaRPr lang="en-ZA"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CLOUD</a:t>
            </a:r>
            <a:endParaRPr lang="en-ZA" dirty="0"/>
          </a:p>
        </p:txBody>
      </p:sp>
      <p:sp>
        <p:nvSpPr>
          <p:cNvPr id="3" name="Content Placeholder 2"/>
          <p:cNvSpPr>
            <a:spLocks noGrp="1"/>
          </p:cNvSpPr>
          <p:nvPr>
            <p:ph idx="1"/>
          </p:nvPr>
        </p:nvSpPr>
        <p:spPr/>
        <p:txBody>
          <a:bodyPr>
            <a:noAutofit/>
          </a:bodyPr>
          <a:lstStyle/>
          <a:p>
            <a:pPr>
              <a:lnSpc>
                <a:spcPts val="2200"/>
              </a:lnSpc>
            </a:pPr>
            <a:r>
              <a:rPr lang="en-ZA" dirty="0" smtClean="0"/>
              <a:t>The Hebrew word used in these verses for “</a:t>
            </a:r>
            <a:r>
              <a:rPr lang="en-ZA" i="1" dirty="0" smtClean="0"/>
              <a:t>cloud</a:t>
            </a:r>
            <a:r>
              <a:rPr lang="en-ZA" dirty="0" smtClean="0"/>
              <a:t>” is </a:t>
            </a:r>
            <a:r>
              <a:rPr lang="en-ZA" i="1" dirty="0" smtClean="0"/>
              <a:t>“</a:t>
            </a:r>
            <a:r>
              <a:rPr lang="en-ZA" i="1" dirty="0" err="1" smtClean="0"/>
              <a:t>anah</a:t>
            </a:r>
            <a:r>
              <a:rPr lang="en-ZA" i="1" dirty="0" smtClean="0"/>
              <a:t>”. </a:t>
            </a:r>
            <a:r>
              <a:rPr lang="en-ZA" dirty="0" smtClean="0"/>
              <a:t>Each time it appears, it is referring to the “</a:t>
            </a:r>
            <a:r>
              <a:rPr lang="en-ZA" i="1" dirty="0" smtClean="0"/>
              <a:t>cloud”</a:t>
            </a:r>
            <a:r>
              <a:rPr lang="en-ZA" dirty="0" smtClean="0"/>
              <a:t> that contains the Glory of </a:t>
            </a:r>
            <a:r>
              <a:rPr lang="he-IL" dirty="0" smtClean="0"/>
              <a:t>יהוה</a:t>
            </a:r>
            <a:r>
              <a:rPr lang="en-ZA" dirty="0" smtClean="0"/>
              <a:t>; i.e., the “</a:t>
            </a:r>
            <a:r>
              <a:rPr lang="en-ZA" i="1" dirty="0" smtClean="0"/>
              <a:t>Pillar of Cloud</a:t>
            </a:r>
            <a:r>
              <a:rPr lang="en-ZA" dirty="0" smtClean="0"/>
              <a:t>” or the “</a:t>
            </a:r>
            <a:r>
              <a:rPr lang="en-ZA" i="1" dirty="0" smtClean="0"/>
              <a:t>Column of Cloud</a:t>
            </a:r>
            <a:r>
              <a:rPr lang="en-ZA" dirty="0" smtClean="0"/>
              <a:t>”. What </a:t>
            </a:r>
            <a:r>
              <a:rPr lang="he-IL" dirty="0" smtClean="0"/>
              <a:t>יהוה</a:t>
            </a:r>
            <a:r>
              <a:rPr lang="en-ZA" dirty="0" smtClean="0"/>
              <a:t>  is saying here is that when </a:t>
            </a:r>
            <a:r>
              <a:rPr lang="en-ZA" i="1" dirty="0" smtClean="0"/>
              <a:t>“His cloud</a:t>
            </a:r>
            <a:r>
              <a:rPr lang="en-ZA" dirty="0" smtClean="0"/>
              <a:t>” covers the earth, in that time of the great darkness, His “</a:t>
            </a:r>
            <a:r>
              <a:rPr lang="en-ZA" i="1" dirty="0" smtClean="0"/>
              <a:t>Bow</a:t>
            </a:r>
            <a:r>
              <a:rPr lang="en-ZA" dirty="0" smtClean="0"/>
              <a:t>” (His Esteem ~ Mashiach) will be the “</a:t>
            </a:r>
            <a:r>
              <a:rPr lang="en-ZA" i="1" dirty="0" smtClean="0"/>
              <a:t>Sign</a:t>
            </a:r>
            <a:r>
              <a:rPr lang="en-ZA" dirty="0" smtClean="0"/>
              <a:t>” of His Covenant in the “</a:t>
            </a:r>
            <a:r>
              <a:rPr lang="en-ZA" i="1" dirty="0" smtClean="0"/>
              <a:t>Cloud”. </a:t>
            </a:r>
            <a:r>
              <a:rPr lang="he-IL" dirty="0" smtClean="0"/>
              <a:t>יהושע</a:t>
            </a:r>
            <a:r>
              <a:rPr lang="en-ZA" dirty="0" smtClean="0"/>
              <a:t> said: </a:t>
            </a:r>
            <a:r>
              <a:rPr lang="en-ZA" i="1" dirty="0" smtClean="0">
                <a:solidFill>
                  <a:srgbClr val="004821"/>
                </a:solidFill>
              </a:rPr>
              <a:t>“And immediately after the distress of those days the sun shall be darkened, and the moon shall not give its light, and the stars shall fall from the heaven, and the powers of the heavens shall be shaken. “And then the sign of the Son of </a:t>
            </a:r>
            <a:r>
              <a:rPr lang="en-ZA" i="1" dirty="0" err="1" smtClean="0">
                <a:solidFill>
                  <a:srgbClr val="004821"/>
                </a:solidFill>
              </a:rPr>
              <a:t>Aḏam</a:t>
            </a:r>
            <a:r>
              <a:rPr lang="en-ZA" i="1" dirty="0" smtClean="0">
                <a:solidFill>
                  <a:srgbClr val="004821"/>
                </a:solidFill>
              </a:rPr>
              <a:t> shall appear in the heaven, and then all the tribes of the earth shall mourn, and they shall see the Son of </a:t>
            </a:r>
            <a:r>
              <a:rPr lang="en-ZA" i="1" dirty="0" err="1" smtClean="0">
                <a:solidFill>
                  <a:srgbClr val="004821"/>
                </a:solidFill>
              </a:rPr>
              <a:t>Aḏam</a:t>
            </a:r>
            <a:r>
              <a:rPr lang="en-ZA" i="1" dirty="0" smtClean="0">
                <a:solidFill>
                  <a:srgbClr val="004821"/>
                </a:solidFill>
              </a:rPr>
              <a:t> coming on the clouds of the heaven with power and much esteem. “And He shall send His messengers with a great sound of a trumpet, and they shall gather together His chosen ones from the four winds, from one end of the heavens to the other. </a:t>
            </a:r>
            <a:r>
              <a:rPr lang="en-ZA" b="1" i="1" dirty="0" smtClean="0">
                <a:solidFill>
                  <a:srgbClr val="004821"/>
                </a:solidFill>
              </a:rPr>
              <a:t>(Matthew 24:29-31)</a:t>
            </a:r>
          </a:p>
          <a:p>
            <a:pPr>
              <a:lnSpc>
                <a:spcPts val="2200"/>
              </a:lnSpc>
            </a:pPr>
            <a:r>
              <a:rPr lang="en-ZA" dirty="0" smtClean="0"/>
              <a:t>Also, the </a:t>
            </a:r>
            <a:r>
              <a:rPr lang="en-ZA" dirty="0" err="1" smtClean="0"/>
              <a:t>Zohar</a:t>
            </a:r>
            <a:r>
              <a:rPr lang="en-ZA" dirty="0" smtClean="0"/>
              <a:t> states in Vol. 1, p.72, </a:t>
            </a:r>
            <a:r>
              <a:rPr lang="en-ZA" i="1" dirty="0" smtClean="0"/>
              <a:t>“The rainbow contains spiritual secrets….. When you see the rainbow shining with bright </a:t>
            </a:r>
            <a:r>
              <a:rPr lang="en-ZA" i="1" dirty="0" err="1" smtClean="0"/>
              <a:t>colors</a:t>
            </a:r>
            <a:r>
              <a:rPr lang="en-ZA" i="1" dirty="0" smtClean="0"/>
              <a:t>, wait for </a:t>
            </a:r>
            <a:r>
              <a:rPr lang="en-ZA" i="1" dirty="0" err="1" smtClean="0"/>
              <a:t>Mashiach‟s</a:t>
            </a:r>
            <a:r>
              <a:rPr lang="en-ZA" i="1" dirty="0" smtClean="0"/>
              <a:t> coming.” </a:t>
            </a:r>
            <a:endParaRPr lang="en-ZA"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41</a:t>
            </a:fld>
            <a:endParaRPr lang="en-ZA"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FATHER OF KENA’AN</a:t>
            </a:r>
            <a:endParaRPr lang="en-ZA" dirty="0"/>
          </a:p>
        </p:txBody>
      </p:sp>
      <p:sp>
        <p:nvSpPr>
          <p:cNvPr id="3" name="Content Placeholder 2"/>
          <p:cNvSpPr>
            <a:spLocks noGrp="1"/>
          </p:cNvSpPr>
          <p:nvPr>
            <p:ph idx="1"/>
          </p:nvPr>
        </p:nvSpPr>
        <p:spPr/>
        <p:txBody>
          <a:bodyPr/>
          <a:lstStyle/>
          <a:p>
            <a:pPr algn="ctr"/>
            <a:r>
              <a:rPr lang="en-ZA" i="1" dirty="0" smtClean="0">
                <a:solidFill>
                  <a:srgbClr val="004821"/>
                </a:solidFill>
              </a:rPr>
              <a:t>And the sons of Noaḥ who went out of the ark were </a:t>
            </a:r>
            <a:r>
              <a:rPr lang="en-ZA" i="1" dirty="0" err="1" smtClean="0">
                <a:solidFill>
                  <a:srgbClr val="004821"/>
                </a:solidFill>
              </a:rPr>
              <a:t>Shĕm</a:t>
            </a:r>
            <a:r>
              <a:rPr lang="en-ZA" i="1" dirty="0" smtClean="0">
                <a:solidFill>
                  <a:srgbClr val="004821"/>
                </a:solidFill>
              </a:rPr>
              <a:t> and </a:t>
            </a:r>
            <a:r>
              <a:rPr lang="en-ZA" i="1" dirty="0" err="1" smtClean="0">
                <a:solidFill>
                  <a:srgbClr val="004821"/>
                </a:solidFill>
              </a:rPr>
              <a:t>Ḥam</a:t>
            </a:r>
            <a:r>
              <a:rPr lang="en-ZA" i="1" dirty="0" smtClean="0">
                <a:solidFill>
                  <a:srgbClr val="004821"/>
                </a:solidFill>
              </a:rPr>
              <a:t> and </a:t>
            </a:r>
            <a:r>
              <a:rPr lang="en-ZA" i="1" dirty="0" err="1" smtClean="0">
                <a:solidFill>
                  <a:srgbClr val="004821"/>
                </a:solidFill>
              </a:rPr>
              <a:t>Yepheth</a:t>
            </a:r>
            <a:r>
              <a:rPr lang="en-ZA" i="1" dirty="0" smtClean="0">
                <a:solidFill>
                  <a:srgbClr val="004821"/>
                </a:solidFill>
              </a:rPr>
              <a:t>. And </a:t>
            </a:r>
            <a:r>
              <a:rPr lang="en-ZA" i="1" dirty="0" err="1" smtClean="0">
                <a:solidFill>
                  <a:srgbClr val="004821"/>
                </a:solidFill>
              </a:rPr>
              <a:t>Ḥam</a:t>
            </a:r>
            <a:r>
              <a:rPr lang="en-ZA" i="1" dirty="0" smtClean="0">
                <a:solidFill>
                  <a:srgbClr val="004821"/>
                </a:solidFill>
              </a:rPr>
              <a:t> was the father of </a:t>
            </a:r>
            <a:r>
              <a:rPr lang="en-ZA" i="1" dirty="0" err="1" smtClean="0">
                <a:solidFill>
                  <a:srgbClr val="004821"/>
                </a:solidFill>
              </a:rPr>
              <a:t>Kenaʽan</a:t>
            </a:r>
            <a:r>
              <a:rPr lang="en-ZA" i="1" dirty="0" smtClean="0">
                <a:solidFill>
                  <a:srgbClr val="004821"/>
                </a:solidFill>
              </a:rPr>
              <a:t>. … And Noaḥ, a man of the soil, began and planted a vineyard. And he drank of the wine and was drunk, and became uncovered in his tent. And </a:t>
            </a:r>
            <a:r>
              <a:rPr lang="en-ZA" i="1" dirty="0" err="1" smtClean="0">
                <a:solidFill>
                  <a:srgbClr val="004821"/>
                </a:solidFill>
              </a:rPr>
              <a:t>Ḥam</a:t>
            </a:r>
            <a:r>
              <a:rPr lang="en-ZA" i="1" dirty="0" smtClean="0">
                <a:solidFill>
                  <a:srgbClr val="004821"/>
                </a:solidFill>
              </a:rPr>
              <a:t>, the father of </a:t>
            </a:r>
            <a:r>
              <a:rPr lang="en-ZA" i="1" dirty="0" err="1" smtClean="0">
                <a:solidFill>
                  <a:srgbClr val="004821"/>
                </a:solidFill>
              </a:rPr>
              <a:t>Kenaʽan</a:t>
            </a:r>
            <a:r>
              <a:rPr lang="en-ZA" i="1" dirty="0" smtClean="0">
                <a:solidFill>
                  <a:srgbClr val="004821"/>
                </a:solidFill>
              </a:rPr>
              <a:t>, saw the nakedness of his father, and told his two brothers outside. …And Noaḥ awoke from his wine, and he knew what his younger son had done to him, and he said, “Cursed is </a:t>
            </a:r>
            <a:r>
              <a:rPr lang="en-ZA" i="1" dirty="0" err="1" smtClean="0">
                <a:solidFill>
                  <a:srgbClr val="004821"/>
                </a:solidFill>
              </a:rPr>
              <a:t>Kenaʽan</a:t>
            </a:r>
            <a:r>
              <a:rPr lang="en-ZA" i="1" dirty="0" smtClean="0">
                <a:solidFill>
                  <a:srgbClr val="004821"/>
                </a:solidFill>
              </a:rPr>
              <a:t>, let him become a servant of servants to his brothers</a:t>
            </a:r>
            <a:r>
              <a:rPr lang="en-ZA" b="1" i="1" dirty="0" smtClean="0">
                <a:solidFill>
                  <a:srgbClr val="004821"/>
                </a:solidFill>
              </a:rPr>
              <a:t>.” (Genesis 9:18-25)</a:t>
            </a:r>
          </a:p>
          <a:p>
            <a:r>
              <a:rPr lang="en-ZA" b="1" dirty="0" smtClean="0">
                <a:solidFill>
                  <a:srgbClr val="C00000"/>
                </a:solidFill>
              </a:rPr>
              <a:t>QUESTION: </a:t>
            </a:r>
            <a:r>
              <a:rPr lang="en-ZA" dirty="0" smtClean="0">
                <a:solidFill>
                  <a:srgbClr val="C00000"/>
                </a:solidFill>
              </a:rPr>
              <a:t>Why </a:t>
            </a:r>
            <a:r>
              <a:rPr lang="en-ZA" dirty="0" smtClean="0">
                <a:solidFill>
                  <a:srgbClr val="C00000"/>
                </a:solidFill>
              </a:rPr>
              <a:t>are we told here that Ham was the father of </a:t>
            </a:r>
            <a:r>
              <a:rPr lang="en-ZA" dirty="0" err="1" smtClean="0">
                <a:solidFill>
                  <a:srgbClr val="C00000"/>
                </a:solidFill>
              </a:rPr>
              <a:t>Kena’an</a:t>
            </a:r>
            <a:r>
              <a:rPr lang="en-ZA" dirty="0" smtClean="0">
                <a:solidFill>
                  <a:srgbClr val="C00000"/>
                </a:solidFill>
              </a:rPr>
              <a:t>? And, why would </a:t>
            </a:r>
            <a:r>
              <a:rPr lang="en-ZA" dirty="0" err="1" smtClean="0">
                <a:solidFill>
                  <a:srgbClr val="C00000"/>
                </a:solidFill>
              </a:rPr>
              <a:t>No’ach</a:t>
            </a:r>
            <a:r>
              <a:rPr lang="en-ZA" dirty="0" smtClean="0">
                <a:solidFill>
                  <a:srgbClr val="C00000"/>
                </a:solidFill>
              </a:rPr>
              <a:t>, after he sobered up, curse Ham’s one son and not Ham, or the rest of his descendants? Perhaps </a:t>
            </a:r>
            <a:r>
              <a:rPr lang="en-ZA" dirty="0" err="1" smtClean="0">
                <a:solidFill>
                  <a:srgbClr val="C00000"/>
                </a:solidFill>
              </a:rPr>
              <a:t>Kena’an</a:t>
            </a:r>
            <a:r>
              <a:rPr lang="en-ZA" dirty="0" smtClean="0">
                <a:solidFill>
                  <a:srgbClr val="C00000"/>
                </a:solidFill>
              </a:rPr>
              <a:t> was the product of Ham having lain with </a:t>
            </a:r>
            <a:r>
              <a:rPr lang="en-ZA" dirty="0" err="1" smtClean="0">
                <a:solidFill>
                  <a:srgbClr val="C00000"/>
                </a:solidFill>
              </a:rPr>
              <a:t>No’ach’s</a:t>
            </a:r>
            <a:r>
              <a:rPr lang="en-ZA" dirty="0" smtClean="0">
                <a:solidFill>
                  <a:srgbClr val="C00000"/>
                </a:solidFill>
              </a:rPr>
              <a:t> wife.</a:t>
            </a:r>
          </a:p>
          <a:p>
            <a:pPr algn="ctr"/>
            <a:r>
              <a:rPr lang="en-ZA" i="1" dirty="0" smtClean="0">
                <a:solidFill>
                  <a:srgbClr val="004821"/>
                </a:solidFill>
              </a:rPr>
              <a:t>‘And a man who lies with the wife of his father has uncovered the nakedness of his father, both of them shall certainly be put to death, their blood is upon them. </a:t>
            </a:r>
            <a:r>
              <a:rPr lang="en-ZA" b="1" i="1" dirty="0" smtClean="0">
                <a:solidFill>
                  <a:srgbClr val="004821"/>
                </a:solidFill>
              </a:rPr>
              <a:t>(Leviticus 20:11)</a:t>
            </a:r>
          </a:p>
          <a:p>
            <a:endParaRPr lang="en-ZA" dirty="0" smtClean="0"/>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42</a:t>
            </a:fld>
            <a:endParaRPr lang="en-ZA"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SONS OF NOAH</a:t>
            </a:r>
            <a:endParaRPr lang="en-ZA" dirty="0"/>
          </a:p>
        </p:txBody>
      </p:sp>
      <p:sp>
        <p:nvSpPr>
          <p:cNvPr id="3" name="Content Placeholder 2"/>
          <p:cNvSpPr>
            <a:spLocks noGrp="1"/>
          </p:cNvSpPr>
          <p:nvPr>
            <p:ph idx="1"/>
          </p:nvPr>
        </p:nvSpPr>
        <p:spPr/>
        <p:txBody>
          <a:bodyPr>
            <a:noAutofit/>
          </a:bodyPr>
          <a:lstStyle/>
          <a:p>
            <a:pPr algn="ctr">
              <a:lnSpc>
                <a:spcPts val="2500"/>
              </a:lnSpc>
            </a:pPr>
            <a:r>
              <a:rPr lang="en-ZA" i="1" dirty="0" smtClean="0">
                <a:solidFill>
                  <a:srgbClr val="004821"/>
                </a:solidFill>
              </a:rPr>
              <a:t>And he said, “Blessed be </a:t>
            </a:r>
            <a:r>
              <a:rPr lang="he-IL" i="1" dirty="0" smtClean="0">
                <a:solidFill>
                  <a:srgbClr val="004821"/>
                </a:solidFill>
              </a:rPr>
              <a:t>יהוה</a:t>
            </a:r>
            <a:r>
              <a:rPr lang="en-ZA" i="1" dirty="0" smtClean="0">
                <a:solidFill>
                  <a:srgbClr val="004821"/>
                </a:solidFill>
              </a:rPr>
              <a:t>, the Elohim of </a:t>
            </a:r>
            <a:r>
              <a:rPr lang="en-ZA" i="1" dirty="0" err="1" smtClean="0">
                <a:solidFill>
                  <a:srgbClr val="004821"/>
                </a:solidFill>
              </a:rPr>
              <a:t>Shĕm</a:t>
            </a:r>
            <a:r>
              <a:rPr lang="en-ZA" i="1" dirty="0" smtClean="0">
                <a:solidFill>
                  <a:srgbClr val="004821"/>
                </a:solidFill>
              </a:rPr>
              <a:t>, and let </a:t>
            </a:r>
            <a:r>
              <a:rPr lang="en-ZA" i="1" dirty="0" err="1" smtClean="0">
                <a:solidFill>
                  <a:srgbClr val="004821"/>
                </a:solidFill>
              </a:rPr>
              <a:t>Kenaʽan</a:t>
            </a:r>
            <a:r>
              <a:rPr lang="en-ZA" i="1" dirty="0" smtClean="0">
                <a:solidFill>
                  <a:srgbClr val="004821"/>
                </a:solidFill>
              </a:rPr>
              <a:t> become his servant. “Let Elohim enlarge </a:t>
            </a:r>
            <a:r>
              <a:rPr lang="en-ZA" i="1" dirty="0" err="1" smtClean="0">
                <a:solidFill>
                  <a:srgbClr val="004821"/>
                </a:solidFill>
              </a:rPr>
              <a:t>Yepheth</a:t>
            </a:r>
            <a:r>
              <a:rPr lang="en-ZA" i="1" dirty="0" smtClean="0">
                <a:solidFill>
                  <a:srgbClr val="004821"/>
                </a:solidFill>
              </a:rPr>
              <a:t>, and let him dwell in the tents of </a:t>
            </a:r>
            <a:r>
              <a:rPr lang="en-ZA" i="1" dirty="0" err="1" smtClean="0">
                <a:solidFill>
                  <a:srgbClr val="004821"/>
                </a:solidFill>
              </a:rPr>
              <a:t>Shĕm</a:t>
            </a:r>
            <a:r>
              <a:rPr lang="en-ZA" i="1" dirty="0" smtClean="0">
                <a:solidFill>
                  <a:srgbClr val="004821"/>
                </a:solidFill>
              </a:rPr>
              <a:t>. And let </a:t>
            </a:r>
            <a:r>
              <a:rPr lang="en-ZA" i="1" dirty="0" err="1" smtClean="0">
                <a:solidFill>
                  <a:srgbClr val="004821"/>
                </a:solidFill>
              </a:rPr>
              <a:t>Kenaʽan</a:t>
            </a:r>
            <a:r>
              <a:rPr lang="en-ZA" i="1" dirty="0" smtClean="0">
                <a:solidFill>
                  <a:srgbClr val="004821"/>
                </a:solidFill>
              </a:rPr>
              <a:t> become his servant.” </a:t>
            </a:r>
            <a:r>
              <a:rPr lang="en-US" b="1" i="1" dirty="0" smtClean="0">
                <a:solidFill>
                  <a:srgbClr val="004821"/>
                </a:solidFill>
              </a:rPr>
              <a:t>(Genesis 9:26-27)</a:t>
            </a:r>
          </a:p>
          <a:p>
            <a:pPr marL="269875" indent="-269875">
              <a:lnSpc>
                <a:spcPts val="2500"/>
              </a:lnSpc>
              <a:buFont typeface="Arial" pitchFamily="34" charset="0"/>
              <a:buChar char="•"/>
            </a:pPr>
            <a:r>
              <a:rPr lang="en-ZA" i="1" dirty="0" err="1" smtClean="0">
                <a:solidFill>
                  <a:srgbClr val="C00000"/>
                </a:solidFill>
              </a:rPr>
              <a:t>No’ach</a:t>
            </a:r>
            <a:r>
              <a:rPr lang="en-ZA" i="1" dirty="0" smtClean="0">
                <a:solidFill>
                  <a:srgbClr val="C00000"/>
                </a:solidFill>
              </a:rPr>
              <a:t> blessed </a:t>
            </a:r>
            <a:r>
              <a:rPr lang="he-IL" i="1" dirty="0" smtClean="0">
                <a:solidFill>
                  <a:srgbClr val="C00000"/>
                </a:solidFill>
              </a:rPr>
              <a:t>יהוה</a:t>
            </a:r>
            <a:r>
              <a:rPr lang="en-ZA" i="1" dirty="0" smtClean="0">
                <a:solidFill>
                  <a:srgbClr val="C00000"/>
                </a:solidFill>
              </a:rPr>
              <a:t> as the Elohim of Shem; indicating that Shem was, like him, a righteous man. Shem settled in the Middle East, from the Persian Gulf to the Gulf of Suez (the Reed Sea). </a:t>
            </a:r>
          </a:p>
          <a:p>
            <a:pPr marL="269875" indent="-269875">
              <a:lnSpc>
                <a:spcPts val="2500"/>
              </a:lnSpc>
              <a:buFont typeface="Arial" pitchFamily="34" charset="0"/>
              <a:buChar char="•"/>
            </a:pPr>
            <a:r>
              <a:rPr lang="en-ZA" i="1" dirty="0" err="1" smtClean="0">
                <a:solidFill>
                  <a:srgbClr val="C00000"/>
                </a:solidFill>
              </a:rPr>
              <a:t>No’ach</a:t>
            </a:r>
            <a:r>
              <a:rPr lang="en-ZA" i="1" dirty="0" smtClean="0">
                <a:solidFill>
                  <a:srgbClr val="C00000"/>
                </a:solidFill>
              </a:rPr>
              <a:t> blessed </a:t>
            </a:r>
            <a:r>
              <a:rPr lang="en-ZA" i="1" dirty="0" err="1" smtClean="0">
                <a:solidFill>
                  <a:srgbClr val="C00000"/>
                </a:solidFill>
              </a:rPr>
              <a:t>Yepheth</a:t>
            </a:r>
            <a:r>
              <a:rPr lang="en-ZA" i="1" dirty="0" smtClean="0">
                <a:solidFill>
                  <a:srgbClr val="C00000"/>
                </a:solidFill>
              </a:rPr>
              <a:t> (Japheth), that he should be enlarged, or made a people great in number. </a:t>
            </a:r>
            <a:r>
              <a:rPr lang="en-ZA" i="1" dirty="0" err="1" smtClean="0">
                <a:solidFill>
                  <a:srgbClr val="C00000"/>
                </a:solidFill>
              </a:rPr>
              <a:t>Yepheth</a:t>
            </a:r>
            <a:r>
              <a:rPr lang="en-ZA" i="1" dirty="0" smtClean="0">
                <a:solidFill>
                  <a:srgbClr val="C00000"/>
                </a:solidFill>
              </a:rPr>
              <a:t> grew very large and migrated to Europe and all across China. </a:t>
            </a:r>
          </a:p>
          <a:p>
            <a:pPr marL="269875" indent="-269875" algn="just">
              <a:lnSpc>
                <a:spcPts val="2500"/>
              </a:lnSpc>
              <a:buFont typeface="Arial" pitchFamily="34" charset="0"/>
              <a:buChar char="•"/>
            </a:pPr>
            <a:r>
              <a:rPr lang="en-ZA" i="1" dirty="0" smtClean="0">
                <a:solidFill>
                  <a:srgbClr val="C00000"/>
                </a:solidFill>
              </a:rPr>
              <a:t>And, </a:t>
            </a:r>
            <a:r>
              <a:rPr lang="en-ZA" i="1" dirty="0" err="1" smtClean="0">
                <a:solidFill>
                  <a:srgbClr val="C00000"/>
                </a:solidFill>
              </a:rPr>
              <a:t>No’ach</a:t>
            </a:r>
            <a:r>
              <a:rPr lang="en-ZA" i="1" dirty="0" smtClean="0">
                <a:solidFill>
                  <a:srgbClr val="C00000"/>
                </a:solidFill>
              </a:rPr>
              <a:t> cursed </a:t>
            </a:r>
            <a:r>
              <a:rPr lang="en-ZA" i="1" dirty="0" err="1" smtClean="0">
                <a:solidFill>
                  <a:srgbClr val="C00000"/>
                </a:solidFill>
              </a:rPr>
              <a:t>Kena’an</a:t>
            </a:r>
            <a:r>
              <a:rPr lang="en-ZA" i="1" dirty="0" smtClean="0">
                <a:solidFill>
                  <a:srgbClr val="C00000"/>
                </a:solidFill>
              </a:rPr>
              <a:t> to become Shem’s servant. Ham went all through the southern latitudes and the extreme northern latitudes. Some of the descendants of Ham, the </a:t>
            </a:r>
            <a:r>
              <a:rPr lang="en-ZA" i="1" dirty="0" err="1" smtClean="0">
                <a:solidFill>
                  <a:srgbClr val="C00000"/>
                </a:solidFill>
              </a:rPr>
              <a:t>Kena’anites</a:t>
            </a:r>
            <a:r>
              <a:rPr lang="en-ZA" i="1" dirty="0" smtClean="0">
                <a:solidFill>
                  <a:srgbClr val="C00000"/>
                </a:solidFill>
              </a:rPr>
              <a:t>, remain to this day in and round </a:t>
            </a:r>
            <a:r>
              <a:rPr lang="en-ZA" i="1" dirty="0" err="1" smtClean="0">
                <a:solidFill>
                  <a:srgbClr val="C00000"/>
                </a:solidFill>
              </a:rPr>
              <a:t>Eretz</a:t>
            </a:r>
            <a:r>
              <a:rPr lang="en-ZA" i="1" dirty="0" smtClean="0">
                <a:solidFill>
                  <a:srgbClr val="C00000"/>
                </a:solidFill>
              </a:rPr>
              <a:t> </a:t>
            </a:r>
            <a:r>
              <a:rPr lang="en-ZA" i="1" dirty="0" err="1" smtClean="0">
                <a:solidFill>
                  <a:srgbClr val="C00000"/>
                </a:solidFill>
              </a:rPr>
              <a:t>Yisra’el</a:t>
            </a:r>
            <a:r>
              <a:rPr lang="en-ZA" i="1" dirty="0" smtClean="0">
                <a:solidFill>
                  <a:srgbClr val="C00000"/>
                </a:solidFill>
              </a:rPr>
              <a:t> as enemies of Shem (</a:t>
            </a:r>
            <a:r>
              <a:rPr lang="en-ZA" i="1" dirty="0" err="1" smtClean="0">
                <a:solidFill>
                  <a:srgbClr val="C00000"/>
                </a:solidFill>
              </a:rPr>
              <a:t>B’nei</a:t>
            </a:r>
            <a:r>
              <a:rPr lang="en-ZA" i="1" dirty="0" smtClean="0">
                <a:solidFill>
                  <a:srgbClr val="C00000"/>
                </a:solidFill>
              </a:rPr>
              <a:t> </a:t>
            </a:r>
            <a:r>
              <a:rPr lang="en-ZA" i="1" dirty="0" err="1" smtClean="0">
                <a:solidFill>
                  <a:srgbClr val="C00000"/>
                </a:solidFill>
              </a:rPr>
              <a:t>Yisra’el</a:t>
            </a:r>
            <a:r>
              <a:rPr lang="en-ZA" i="1" dirty="0" smtClean="0">
                <a:solidFill>
                  <a:srgbClr val="C00000"/>
                </a:solidFill>
              </a:rPr>
              <a:t>).</a:t>
            </a:r>
            <a:endParaRPr lang="en-ZA" i="1" dirty="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43</a:t>
            </a:fld>
            <a:endParaRPr lang="en-ZA"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GENERATIONS OF NOAH AND THE TOWER OF BABEL</a:t>
            </a:r>
            <a:endParaRPr lang="en-ZA" dirty="0"/>
          </a:p>
        </p:txBody>
      </p:sp>
      <p:sp>
        <p:nvSpPr>
          <p:cNvPr id="3" name="Content Placeholder 2"/>
          <p:cNvSpPr>
            <a:spLocks noGrp="1"/>
          </p:cNvSpPr>
          <p:nvPr>
            <p:ph idx="1"/>
          </p:nvPr>
        </p:nvSpPr>
        <p:spPr/>
        <p:txBody>
          <a:bodyPr>
            <a:normAutofit/>
          </a:bodyPr>
          <a:lstStyle/>
          <a:p>
            <a:pPr>
              <a:lnSpc>
                <a:spcPts val="2500"/>
              </a:lnSpc>
            </a:pPr>
            <a:r>
              <a:rPr lang="en-US" b="1" i="1" dirty="0" smtClean="0"/>
              <a:t>Genesis 10:1-11:9</a:t>
            </a:r>
            <a:endParaRPr lang="en-ZA" i="1" dirty="0" smtClean="0"/>
          </a:p>
          <a:p>
            <a:pPr>
              <a:lnSpc>
                <a:spcPts val="2500"/>
              </a:lnSpc>
            </a:pPr>
            <a:r>
              <a:rPr lang="en-US" dirty="0" smtClean="0"/>
              <a:t>Recorded in the above Scripture reference is the list of recorded generations and lines of descent within their nations that filled the earth after the flood. In Genesis 11 we see the extent of evil has intensified upon the earth once again. </a:t>
            </a:r>
            <a:r>
              <a:rPr lang="he-IL" dirty="0" smtClean="0"/>
              <a:t>יהוה</a:t>
            </a:r>
            <a:r>
              <a:rPr lang="en-US" dirty="0" smtClean="0"/>
              <a:t> kept His word not to flood the earth again. Instead He caused great confusion among the populace by changing their language so that the nations could not function in a single language again. The various languages they spoke were thereafter just babble to those listening that spoke in a different tongue. With this, </a:t>
            </a:r>
            <a:r>
              <a:rPr lang="he-IL" dirty="0" smtClean="0"/>
              <a:t>יהוה</a:t>
            </a:r>
            <a:r>
              <a:rPr lang="en-US" dirty="0" smtClean="0"/>
              <a:t> scattered them over the earth.</a:t>
            </a:r>
          </a:p>
          <a:p>
            <a:pPr algn="ctr">
              <a:lnSpc>
                <a:spcPts val="2500"/>
              </a:lnSpc>
            </a:pPr>
            <a:r>
              <a:rPr lang="en-ZA" b="1" i="1" dirty="0" smtClean="0">
                <a:solidFill>
                  <a:srgbClr val="C00000"/>
                </a:solidFill>
              </a:rPr>
              <a:t>Pseudo Jubilee 10:1-10 </a:t>
            </a:r>
            <a:r>
              <a:rPr lang="en-ZA" i="1" dirty="0" smtClean="0">
                <a:solidFill>
                  <a:srgbClr val="C00000"/>
                </a:solidFill>
              </a:rPr>
              <a:t>And in the third week of this jubilee the unclean demons began to lead astray the children of the sons of Noah, and to make to err and destroy them. And the sons of Noah came to Noah their father, and they told him concerning the demons which were leading astray and blinding and slaying his sons' sons.</a:t>
            </a:r>
            <a:endParaRPr lang="en-ZA" dirty="0" smtClean="0">
              <a:solidFill>
                <a:srgbClr val="C00000"/>
              </a:solidFill>
            </a:endParaRP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44</a:t>
            </a:fld>
            <a:endParaRPr lang="en-ZA"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ZA" smtClean="0"/>
              <a:t>FATE OF THE DEMONS</a:t>
            </a:r>
            <a:endParaRPr lang="en-ZA" dirty="0"/>
          </a:p>
        </p:txBody>
      </p:sp>
      <p:sp>
        <p:nvSpPr>
          <p:cNvPr id="3" name="Content Placeholder 2"/>
          <p:cNvSpPr>
            <a:spLocks noGrp="1"/>
          </p:cNvSpPr>
          <p:nvPr>
            <p:ph idx="1"/>
          </p:nvPr>
        </p:nvSpPr>
        <p:spPr/>
        <p:txBody>
          <a:bodyPr>
            <a:normAutofit fontScale="92500"/>
          </a:bodyPr>
          <a:lstStyle/>
          <a:p>
            <a:r>
              <a:rPr lang="en-ZA" dirty="0" smtClean="0">
                <a:solidFill>
                  <a:srgbClr val="C00000"/>
                </a:solidFill>
              </a:rPr>
              <a:t>Pseudo Jubilee 10:3-10 And he prayed before the Lord his God, and said: 'God of the spirits of all flesh, who hast shown mercy unto me And hast saved me and my sons from the waters of the flood, And hast not caused me to perish as Thou didst the sons of perdition; For Thy grace has been great towards me, And great has been Thy mercy to my soul; Let Thy grace be lift up upon my sons, And let not wicked spirits rule over them Lest they should destroy them from the earth. But do Thou bless me and my sons, that we may increase and Multiply and replenish the earth. … And the Lord our God bade us to bind all. And the chief of the spirits, </a:t>
            </a:r>
            <a:r>
              <a:rPr lang="en-ZA" dirty="0" err="1" smtClean="0">
                <a:solidFill>
                  <a:srgbClr val="C00000"/>
                </a:solidFill>
              </a:rPr>
              <a:t>Mastema</a:t>
            </a:r>
            <a:r>
              <a:rPr lang="en-ZA" dirty="0" smtClean="0">
                <a:solidFill>
                  <a:srgbClr val="C00000"/>
                </a:solidFill>
              </a:rPr>
              <a:t>, came and said: 'Lord, Creator, let some of them remain before me, and let them </a:t>
            </a:r>
            <a:r>
              <a:rPr lang="en-ZA" dirty="0" err="1" smtClean="0">
                <a:solidFill>
                  <a:srgbClr val="C00000"/>
                </a:solidFill>
              </a:rPr>
              <a:t>harken</a:t>
            </a:r>
            <a:r>
              <a:rPr lang="en-ZA" dirty="0" smtClean="0">
                <a:solidFill>
                  <a:srgbClr val="C00000"/>
                </a:solidFill>
              </a:rPr>
              <a:t> to my voice, and do all that I shall say unto them; for if some of them are not left to me, I shall not be able to execute the power of my will on the sons of men; for these are for corruption and leading astray before my judgment, for great is the wickedness of the sons of men. And He said: Let the tenth part of them remain before him, and let nine parts descend into place of condemnation.' And one of us He commanded that we should teach Noah all their medicines</a:t>
            </a:r>
          </a:p>
          <a:p>
            <a:endParaRPr lang="en-ZA" dirty="0">
              <a:solidFill>
                <a:srgbClr val="C00000"/>
              </a:solidFill>
            </a:endParaRPr>
          </a:p>
        </p:txBody>
      </p:sp>
      <p:sp>
        <p:nvSpPr>
          <p:cNvPr id="4" name="Slide Number Placeholder 3"/>
          <p:cNvSpPr>
            <a:spLocks noGrp="1"/>
          </p:cNvSpPr>
          <p:nvPr>
            <p:ph type="sldNum" sz="quarter" idx="12"/>
          </p:nvPr>
        </p:nvSpPr>
        <p:spPr/>
        <p:txBody>
          <a:bodyPr/>
          <a:lstStyle/>
          <a:p>
            <a:fld id="{715B7D16-8FAD-4D2D-B977-107333E7495D}" type="slidenum">
              <a:rPr lang="en-ZA" smtClean="0"/>
              <a:pPr/>
              <a:t>45</a:t>
            </a:fld>
            <a:endParaRPr lang="en-ZA"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LESSON TO LEARN</a:t>
            </a:r>
            <a:endParaRPr lang="en-ZA" dirty="0"/>
          </a:p>
        </p:txBody>
      </p:sp>
      <p:sp>
        <p:nvSpPr>
          <p:cNvPr id="3" name="Content Placeholder 2"/>
          <p:cNvSpPr>
            <a:spLocks noGrp="1"/>
          </p:cNvSpPr>
          <p:nvPr>
            <p:ph idx="1"/>
          </p:nvPr>
        </p:nvSpPr>
        <p:spPr/>
        <p:txBody>
          <a:bodyPr>
            <a:normAutofit fontScale="25000" lnSpcReduction="20000"/>
          </a:bodyPr>
          <a:lstStyle/>
          <a:p>
            <a:pPr>
              <a:lnSpc>
                <a:spcPts val="2000"/>
              </a:lnSpc>
            </a:pPr>
            <a:r>
              <a:rPr lang="en-US" sz="8800" dirty="0" smtClean="0"/>
              <a:t>Misguided ambition (a common trait) leads to sin. </a:t>
            </a:r>
            <a:r>
              <a:rPr lang="en-ZA" sz="8800" i="1" dirty="0" smtClean="0">
                <a:solidFill>
                  <a:srgbClr val="004821"/>
                </a:solidFill>
              </a:rPr>
              <a:t>so that he who thinks he stands, let him take heed lest he fall. </a:t>
            </a:r>
            <a:r>
              <a:rPr lang="en-ZA" sz="8800" b="1" i="1" dirty="0" smtClean="0">
                <a:solidFill>
                  <a:srgbClr val="004821"/>
                </a:solidFill>
              </a:rPr>
              <a:t>(1 Corinthians 10:12)</a:t>
            </a:r>
            <a:r>
              <a:rPr lang="en-US" sz="8800" dirty="0" smtClean="0"/>
              <a:t> We must always remain in the Spirit.</a:t>
            </a:r>
            <a:endParaRPr lang="en-ZA" sz="8800" dirty="0" smtClean="0"/>
          </a:p>
          <a:p>
            <a:pPr>
              <a:lnSpc>
                <a:spcPts val="2000"/>
              </a:lnSpc>
            </a:pPr>
            <a:r>
              <a:rPr lang="en-US" sz="8800" dirty="0" smtClean="0"/>
              <a:t>It is futile to try to resist the Almighty His prophetic word will come to pass and His Kingdom will come forth. </a:t>
            </a:r>
            <a:r>
              <a:rPr lang="en-ZA" sz="8800" i="1" dirty="0" smtClean="0">
                <a:solidFill>
                  <a:srgbClr val="004821"/>
                </a:solidFill>
              </a:rPr>
              <a:t>He who is sitting in the heavens laughs, </a:t>
            </a:r>
            <a:r>
              <a:rPr lang="he-IL" sz="8800" i="1" dirty="0" smtClean="0">
                <a:solidFill>
                  <a:srgbClr val="004821"/>
                </a:solidFill>
              </a:rPr>
              <a:t>יהוה</a:t>
            </a:r>
            <a:r>
              <a:rPr lang="en-US" sz="8800" i="1" dirty="0" smtClean="0">
                <a:solidFill>
                  <a:srgbClr val="004821"/>
                </a:solidFill>
              </a:rPr>
              <a:t> mocks at them. </a:t>
            </a:r>
            <a:r>
              <a:rPr lang="en-US" sz="8800" b="1" i="1" dirty="0" smtClean="0">
                <a:solidFill>
                  <a:srgbClr val="004821"/>
                </a:solidFill>
              </a:rPr>
              <a:t>(Psalms 2:4)</a:t>
            </a:r>
          </a:p>
          <a:p>
            <a:pPr>
              <a:lnSpc>
                <a:spcPts val="2000"/>
              </a:lnSpc>
            </a:pPr>
            <a:r>
              <a:rPr lang="he-IL" sz="8800" dirty="0" smtClean="0"/>
              <a:t>יהוה </a:t>
            </a:r>
            <a:r>
              <a:rPr lang="en-US" sz="8800" dirty="0" smtClean="0"/>
              <a:t>'s power is unlimited, irresistible, and works through His people to fulfill His purposes. Peter prayed concerning ministry in Jerusalem, </a:t>
            </a:r>
            <a:r>
              <a:rPr lang="en-ZA" sz="8800" dirty="0" smtClean="0"/>
              <a:t> </a:t>
            </a:r>
            <a:r>
              <a:rPr lang="en-ZA" sz="8800" i="1" dirty="0" smtClean="0">
                <a:solidFill>
                  <a:srgbClr val="004821"/>
                </a:solidFill>
              </a:rPr>
              <a:t>“…stretching out Your hand for healing, and signs, and wonders to take place through the Name of Your set-apart Servant </a:t>
            </a:r>
            <a:r>
              <a:rPr lang="he-IL" sz="8800" i="1" dirty="0" smtClean="0">
                <a:solidFill>
                  <a:srgbClr val="004821"/>
                </a:solidFill>
              </a:rPr>
              <a:t>יהושע</a:t>
            </a:r>
            <a:r>
              <a:rPr lang="en-ZA" sz="8800" i="1" dirty="0" smtClean="0">
                <a:solidFill>
                  <a:srgbClr val="004821"/>
                </a:solidFill>
              </a:rPr>
              <a:t>.” And when they had prayed, .. they were all filled with the Set-apart Spirit, and they spoke the word of Elohim with boldness. </a:t>
            </a:r>
            <a:r>
              <a:rPr lang="en-US" sz="8800" b="1" i="1" dirty="0" smtClean="0">
                <a:solidFill>
                  <a:srgbClr val="004821"/>
                </a:solidFill>
              </a:rPr>
              <a:t>(Acts 4:29-31) </a:t>
            </a:r>
          </a:p>
          <a:p>
            <a:pPr>
              <a:lnSpc>
                <a:spcPts val="2000"/>
              </a:lnSpc>
            </a:pPr>
            <a:r>
              <a:rPr lang="he-IL" sz="8800" dirty="0" smtClean="0"/>
              <a:t>יהוה </a:t>
            </a:r>
            <a:r>
              <a:rPr lang="en-US" sz="8800" dirty="0" smtClean="0"/>
              <a:t>'s ability to confound and scatter the tower builders is matched by His competence to effectively gather, re-educate, and reconcile into one, the two houses of Israel, [i.e., make the One New Man].</a:t>
            </a:r>
          </a:p>
          <a:p>
            <a:pPr>
              <a:lnSpc>
                <a:spcPts val="2000"/>
              </a:lnSpc>
            </a:pPr>
            <a:r>
              <a:rPr lang="en-US" sz="8800" dirty="0" smtClean="0"/>
              <a:t>We should always be awed at </a:t>
            </a:r>
            <a:r>
              <a:rPr lang="he-IL" sz="8800" dirty="0" smtClean="0"/>
              <a:t>יהוה </a:t>
            </a:r>
            <a:r>
              <a:rPr lang="en-US" sz="8800" dirty="0" smtClean="0"/>
              <a:t>'s poetic justice. </a:t>
            </a:r>
            <a:r>
              <a:rPr lang="en-ZA" sz="8800" dirty="0" smtClean="0"/>
              <a:t> </a:t>
            </a:r>
            <a:r>
              <a:rPr lang="en-ZA" sz="8800" i="1" dirty="0" smtClean="0">
                <a:solidFill>
                  <a:srgbClr val="004821"/>
                </a:solidFill>
              </a:rPr>
              <a:t>‘Do not fear, ..I shall also help you, I shall also uphold you with the right hand of My righteousness.’ </a:t>
            </a:r>
            <a:r>
              <a:rPr lang="en-ZA" sz="8800" b="1" i="1" dirty="0" smtClean="0">
                <a:solidFill>
                  <a:srgbClr val="004821"/>
                </a:solidFill>
              </a:rPr>
              <a:t>(Isaiah 41:10)</a:t>
            </a:r>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46</a:t>
            </a:fld>
            <a:endParaRPr lang="en-ZA" dirty="0"/>
          </a:p>
        </p:txBody>
      </p:sp>
    </p:spTree>
  </p:cSld>
  <p:clrMapOvr>
    <a:masterClrMapping/>
  </p:clrMapOvr>
</p:sld>
</file>

<file path=ppt/theme/theme1.xml><?xml version="1.0" encoding="utf-8"?>
<a:theme xmlns:a="http://schemas.openxmlformats.org/drawingml/2006/main" name="Office Them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36085</TotalTime>
  <Words>7575</Words>
  <Application>Microsoft Office PowerPoint</Application>
  <PresentationFormat>On-screen Show (4:3)</PresentationFormat>
  <Paragraphs>272</Paragraphs>
  <Slides>46</Slides>
  <Notes>1</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Slide 1</vt:lpstr>
      <vt:lpstr>RECOGNITION</vt:lpstr>
      <vt:lpstr>NO’ACH “Rest”</vt:lpstr>
      <vt:lpstr>MEN OF RENOWN</vt:lpstr>
      <vt:lpstr>BOOK OF ENOCH - CHAPTER 6</vt:lpstr>
      <vt:lpstr>GIANTS  IN GREECE</vt:lpstr>
      <vt:lpstr>Slide 7</vt:lpstr>
      <vt:lpstr>THINGS TAUGHT TO MANKIND</vt:lpstr>
      <vt:lpstr>POINTS TO PONDER</vt:lpstr>
      <vt:lpstr>120 YEARS</vt:lpstr>
      <vt:lpstr>NOAH AND LOT</vt:lpstr>
      <vt:lpstr>MATTHEW 24: 32-39</vt:lpstr>
      <vt:lpstr>2 PETER 2:4-9</vt:lpstr>
      <vt:lpstr>LUKE 17:26-30</vt:lpstr>
      <vt:lpstr>WICKEDNESS / VIOLENCE</vt:lpstr>
      <vt:lpstr>RESPONSE TO ENVIROMENT</vt:lpstr>
      <vt:lpstr>COMING JUDGEMENT</vt:lpstr>
      <vt:lpstr>SALVATION</vt:lpstr>
      <vt:lpstr>TWO GROUPS</vt:lpstr>
      <vt:lpstr>LOT</vt:lpstr>
      <vt:lpstr>NOAH</vt:lpstr>
      <vt:lpstr>SIGNS OF A RIGHTEOUS MAN</vt:lpstr>
      <vt:lpstr>WALKED WITH יהוה</vt:lpstr>
      <vt:lpstr>THE ARK</vt:lpstr>
      <vt:lpstr>GOPHER WOOD AND THE ROOF</vt:lpstr>
      <vt:lpstr>TAR</vt:lpstr>
      <vt:lpstr>ROOMS</vt:lpstr>
      <vt:lpstr>WINDOW OR SKYLIGHT?</vt:lpstr>
      <vt:lpstr>WINDOW</vt:lpstr>
      <vt:lpstr>SYMBOL OF THE SIZE</vt:lpstr>
      <vt:lpstr>COMMENTARY</vt:lpstr>
      <vt:lpstr>CLEAN AND UNCLEAN ANIMALS</vt:lpstr>
      <vt:lpstr>10th - 17TH DAY - FLOODWATERS</vt:lpstr>
      <vt:lpstr>7 DAYS </vt:lpstr>
      <vt:lpstr>WHY THE NUMBERS?</vt:lpstr>
      <vt:lpstr>RAVEN AND DOVE</vt:lpstr>
      <vt:lpstr>OLIVE LEAF</vt:lpstr>
      <vt:lpstr>THE EATING OF FLESH</vt:lpstr>
      <vt:lpstr>SPIRITUAL REASON WHY YOU SHOULD EAT MEAT</vt:lpstr>
      <vt:lpstr>COVENANT WITH NOAH</vt:lpstr>
      <vt:lpstr>CLOUD</vt:lpstr>
      <vt:lpstr>FATHER OF KENA’AN</vt:lpstr>
      <vt:lpstr>THE SONS OF NOAH</vt:lpstr>
      <vt:lpstr>THE GENERATIONS OF NOAH AND THE TOWER OF BABEL</vt:lpstr>
      <vt:lpstr>FATE OF THE DEMONS</vt:lpstr>
      <vt:lpstr>LESSON TO LEARN</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Dennis Casper Kotze</dc:creator>
  <cp:lastModifiedBy>Specpipe</cp:lastModifiedBy>
  <cp:revision>955</cp:revision>
  <dcterms:created xsi:type="dcterms:W3CDTF">2010-10-31T07:41:47Z</dcterms:created>
  <dcterms:modified xsi:type="dcterms:W3CDTF">2014-05-24T12:25:51Z</dcterms:modified>
</cp:coreProperties>
</file>